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6" r:id="rId19"/>
    <p:sldId id="277" r:id="rId20"/>
    <p:sldId id="274" r:id="rId21"/>
    <p:sldId id="275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33CC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7E65467-DD6F-45FD-80E7-AA2A516A878E}" type="doc">
      <dgm:prSet loTypeId="urn:microsoft.com/office/officeart/2005/8/layout/cycle2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7152E17-E5D1-46D7-8EAF-93C27C14C0E5}">
      <dgm:prSet phldrT="[Текст]" custT="1"/>
      <dgm:spPr>
        <a:solidFill>
          <a:srgbClr val="FFFF00"/>
        </a:solidFill>
      </dgm:spPr>
      <dgm:t>
        <a:bodyPr/>
        <a:lstStyle/>
        <a:p>
          <a:r>
            <a:rPr lang="ru-RU" sz="1600" dirty="0" smtClean="0">
              <a:solidFill>
                <a:srgbClr val="FF0000"/>
              </a:solidFill>
              <a:latin typeface="Bookman Old Style" pitchFamily="18" charset="0"/>
            </a:rPr>
            <a:t>кислород</a:t>
          </a:r>
          <a:endParaRPr lang="ru-RU" sz="1600" dirty="0">
            <a:solidFill>
              <a:srgbClr val="FF0000"/>
            </a:solidFill>
            <a:latin typeface="Bookman Old Style" pitchFamily="18" charset="0"/>
          </a:endParaRPr>
        </a:p>
      </dgm:t>
    </dgm:pt>
    <dgm:pt modelId="{AF9CC25F-00CF-4F47-9A03-73D9ACEF231D}" type="parTrans" cxnId="{654FF8AC-DEF7-4D8E-A07C-250B35DA9B6D}">
      <dgm:prSet/>
      <dgm:spPr/>
      <dgm:t>
        <a:bodyPr/>
        <a:lstStyle/>
        <a:p>
          <a:endParaRPr lang="ru-RU"/>
        </a:p>
      </dgm:t>
    </dgm:pt>
    <dgm:pt modelId="{45443153-6F2C-4FB8-8C8B-007E51121759}" type="sibTrans" cxnId="{654FF8AC-DEF7-4D8E-A07C-250B35DA9B6D}">
      <dgm:prSet/>
      <dgm:spPr/>
      <dgm:t>
        <a:bodyPr/>
        <a:lstStyle/>
        <a:p>
          <a:endParaRPr lang="ru-RU"/>
        </a:p>
      </dgm:t>
    </dgm:pt>
    <dgm:pt modelId="{C0717386-9F65-4DCB-8241-ECF96F5DB37B}">
      <dgm:prSet phldrT="[Текст]"/>
      <dgm:spPr>
        <a:solidFill>
          <a:srgbClr val="FFFF00"/>
        </a:solidFill>
      </dgm:spPr>
      <dgm:t>
        <a:bodyPr/>
        <a:lstStyle/>
        <a:p>
          <a:r>
            <a:rPr lang="ru-RU" dirty="0" smtClean="0">
              <a:solidFill>
                <a:srgbClr val="FF0000"/>
              </a:solidFill>
            </a:rPr>
            <a:t>водород</a:t>
          </a:r>
          <a:endParaRPr lang="ru-RU" dirty="0">
            <a:solidFill>
              <a:srgbClr val="FF0000"/>
            </a:solidFill>
          </a:endParaRPr>
        </a:p>
      </dgm:t>
    </dgm:pt>
    <dgm:pt modelId="{EC85C06B-A219-42C5-BB4F-09569E141D3F}" type="parTrans" cxnId="{44B44C4A-15F7-480F-B24B-25CF8FBFA150}">
      <dgm:prSet/>
      <dgm:spPr/>
      <dgm:t>
        <a:bodyPr/>
        <a:lstStyle/>
        <a:p>
          <a:endParaRPr lang="ru-RU"/>
        </a:p>
      </dgm:t>
    </dgm:pt>
    <dgm:pt modelId="{DF383F62-2617-4715-BB15-76FF1082691C}" type="sibTrans" cxnId="{44B44C4A-15F7-480F-B24B-25CF8FBFA150}">
      <dgm:prSet/>
      <dgm:spPr/>
      <dgm:t>
        <a:bodyPr/>
        <a:lstStyle/>
        <a:p>
          <a:endParaRPr lang="ru-RU"/>
        </a:p>
      </dgm:t>
    </dgm:pt>
    <dgm:pt modelId="{B49C016B-C71D-4CD2-AC28-36B1C831F46B}">
      <dgm:prSet phldrT="[Текст]"/>
      <dgm:spPr>
        <a:solidFill>
          <a:srgbClr val="FFFF00"/>
        </a:solidFill>
      </dgm:spPr>
      <dgm:t>
        <a:bodyPr/>
        <a:lstStyle/>
        <a:p>
          <a:r>
            <a:rPr lang="ru-RU" dirty="0" smtClean="0">
              <a:solidFill>
                <a:srgbClr val="FF0000"/>
              </a:solidFill>
            </a:rPr>
            <a:t>углерод</a:t>
          </a:r>
          <a:endParaRPr lang="ru-RU" dirty="0">
            <a:solidFill>
              <a:srgbClr val="FF0000"/>
            </a:solidFill>
          </a:endParaRPr>
        </a:p>
      </dgm:t>
    </dgm:pt>
    <dgm:pt modelId="{D1C014F3-384D-48B6-84BB-D9A322D5EA61}" type="parTrans" cxnId="{B07431D2-7D12-4242-B628-BB741EE90141}">
      <dgm:prSet/>
      <dgm:spPr/>
      <dgm:t>
        <a:bodyPr/>
        <a:lstStyle/>
        <a:p>
          <a:endParaRPr lang="ru-RU"/>
        </a:p>
      </dgm:t>
    </dgm:pt>
    <dgm:pt modelId="{60FB9941-DA00-430F-9462-D762988C6FD1}" type="sibTrans" cxnId="{B07431D2-7D12-4242-B628-BB741EE90141}">
      <dgm:prSet/>
      <dgm:spPr/>
      <dgm:t>
        <a:bodyPr/>
        <a:lstStyle/>
        <a:p>
          <a:endParaRPr lang="ru-RU"/>
        </a:p>
      </dgm:t>
    </dgm:pt>
    <dgm:pt modelId="{4831E4B2-5DBB-4129-B46F-804D8A817C3E}">
      <dgm:prSet phldrT="[Текст]"/>
      <dgm:spPr>
        <a:solidFill>
          <a:srgbClr val="FFFF00"/>
        </a:solidFill>
      </dgm:spPr>
      <dgm:t>
        <a:bodyPr/>
        <a:lstStyle/>
        <a:p>
          <a:r>
            <a:rPr lang="ru-RU" dirty="0" smtClean="0">
              <a:solidFill>
                <a:srgbClr val="FF0000"/>
              </a:solidFill>
            </a:rPr>
            <a:t>кальций</a:t>
          </a:r>
          <a:endParaRPr lang="ru-RU" dirty="0">
            <a:solidFill>
              <a:srgbClr val="FF0000"/>
            </a:solidFill>
          </a:endParaRPr>
        </a:p>
      </dgm:t>
    </dgm:pt>
    <dgm:pt modelId="{517E0FCA-D153-4332-8E47-F42DCBA48637}" type="parTrans" cxnId="{CBC555C1-CE69-4D79-A326-0F54AB255B99}">
      <dgm:prSet/>
      <dgm:spPr/>
      <dgm:t>
        <a:bodyPr/>
        <a:lstStyle/>
        <a:p>
          <a:endParaRPr lang="ru-RU"/>
        </a:p>
      </dgm:t>
    </dgm:pt>
    <dgm:pt modelId="{9145D420-C9F3-44CA-B6EC-E5628DCED7EF}" type="sibTrans" cxnId="{CBC555C1-CE69-4D79-A326-0F54AB255B99}">
      <dgm:prSet/>
      <dgm:spPr/>
      <dgm:t>
        <a:bodyPr/>
        <a:lstStyle/>
        <a:p>
          <a:endParaRPr lang="ru-RU"/>
        </a:p>
      </dgm:t>
    </dgm:pt>
    <dgm:pt modelId="{825B91FF-22A7-41D4-A1BC-228961E746DB}">
      <dgm:prSet phldrT="[Текст]"/>
      <dgm:spPr>
        <a:solidFill>
          <a:srgbClr val="FFFF00"/>
        </a:solidFill>
      </dgm:spPr>
      <dgm:t>
        <a:bodyPr/>
        <a:lstStyle/>
        <a:p>
          <a:r>
            <a:rPr lang="ru-RU" dirty="0" smtClean="0">
              <a:solidFill>
                <a:srgbClr val="FF0000"/>
              </a:solidFill>
            </a:rPr>
            <a:t>азот</a:t>
          </a:r>
          <a:endParaRPr lang="ru-RU" dirty="0">
            <a:solidFill>
              <a:srgbClr val="FF0000"/>
            </a:solidFill>
          </a:endParaRPr>
        </a:p>
      </dgm:t>
    </dgm:pt>
    <dgm:pt modelId="{81C281F2-D696-4951-9253-1F0FC28F0F80}" type="parTrans" cxnId="{B98AB3BE-1C68-4AE4-AFE7-0346D6B49C2F}">
      <dgm:prSet/>
      <dgm:spPr/>
      <dgm:t>
        <a:bodyPr/>
        <a:lstStyle/>
        <a:p>
          <a:endParaRPr lang="ru-RU"/>
        </a:p>
      </dgm:t>
    </dgm:pt>
    <dgm:pt modelId="{8D91C301-5B4E-40CB-B202-D39865967498}" type="sibTrans" cxnId="{B98AB3BE-1C68-4AE4-AFE7-0346D6B49C2F}">
      <dgm:prSet/>
      <dgm:spPr/>
      <dgm:t>
        <a:bodyPr/>
        <a:lstStyle/>
        <a:p>
          <a:endParaRPr lang="ru-RU"/>
        </a:p>
      </dgm:t>
    </dgm:pt>
    <dgm:pt modelId="{C89F959D-AE16-4247-AA66-F7EF81DF24F6}" type="pres">
      <dgm:prSet presAssocID="{C7E65467-DD6F-45FD-80E7-AA2A516A878E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42D9C3C-7561-4E2A-B367-8F873CF5948A}" type="pres">
      <dgm:prSet presAssocID="{07152E17-E5D1-46D7-8EAF-93C27C14C0E5}" presName="node" presStyleLbl="node1" presStyleIdx="0" presStyleCnt="5" custScaleX="130484" custScaleY="96942" custRadScaleRad="102513" custRadScaleInc="311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28BAE24-72DA-4A58-B563-C6F6C365CC5E}" type="pres">
      <dgm:prSet presAssocID="{45443153-6F2C-4FB8-8C8B-007E51121759}" presName="sibTrans" presStyleLbl="sibTrans2D1" presStyleIdx="0" presStyleCnt="5"/>
      <dgm:spPr/>
      <dgm:t>
        <a:bodyPr/>
        <a:lstStyle/>
        <a:p>
          <a:endParaRPr lang="ru-RU"/>
        </a:p>
      </dgm:t>
    </dgm:pt>
    <dgm:pt modelId="{00308D5D-62A4-4D49-9833-F330611D0D23}" type="pres">
      <dgm:prSet presAssocID="{45443153-6F2C-4FB8-8C8B-007E51121759}" presName="connectorText" presStyleLbl="sibTrans2D1" presStyleIdx="0" presStyleCnt="5"/>
      <dgm:spPr/>
      <dgm:t>
        <a:bodyPr/>
        <a:lstStyle/>
        <a:p>
          <a:endParaRPr lang="ru-RU"/>
        </a:p>
      </dgm:t>
    </dgm:pt>
    <dgm:pt modelId="{CB818223-FFA9-4A2F-94C7-1860D8333445}" type="pres">
      <dgm:prSet presAssocID="{C0717386-9F65-4DCB-8241-ECF96F5DB37B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2B29D5D-13AA-4792-AA73-3D3A5EA91819}" type="pres">
      <dgm:prSet presAssocID="{DF383F62-2617-4715-BB15-76FF1082691C}" presName="sibTrans" presStyleLbl="sibTrans2D1" presStyleIdx="1" presStyleCnt="5"/>
      <dgm:spPr/>
      <dgm:t>
        <a:bodyPr/>
        <a:lstStyle/>
        <a:p>
          <a:endParaRPr lang="ru-RU"/>
        </a:p>
      </dgm:t>
    </dgm:pt>
    <dgm:pt modelId="{DC1BAE1E-EB76-4EB2-B335-F3B9E10875EB}" type="pres">
      <dgm:prSet presAssocID="{DF383F62-2617-4715-BB15-76FF1082691C}" presName="connectorText" presStyleLbl="sibTrans2D1" presStyleIdx="1" presStyleCnt="5"/>
      <dgm:spPr/>
      <dgm:t>
        <a:bodyPr/>
        <a:lstStyle/>
        <a:p>
          <a:endParaRPr lang="ru-RU"/>
        </a:p>
      </dgm:t>
    </dgm:pt>
    <dgm:pt modelId="{9826565E-EC9E-4EDD-9B7C-5D21C409BEFB}" type="pres">
      <dgm:prSet presAssocID="{B49C016B-C71D-4CD2-AC28-36B1C831F46B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7D973CC-237F-4466-B60F-8C51ADD91547}" type="pres">
      <dgm:prSet presAssocID="{60FB9941-DA00-430F-9462-D762988C6FD1}" presName="sibTrans" presStyleLbl="sibTrans2D1" presStyleIdx="2" presStyleCnt="5"/>
      <dgm:spPr/>
      <dgm:t>
        <a:bodyPr/>
        <a:lstStyle/>
        <a:p>
          <a:endParaRPr lang="ru-RU"/>
        </a:p>
      </dgm:t>
    </dgm:pt>
    <dgm:pt modelId="{A7F1015F-F1BC-45F7-BDFD-59C3A34D3D3C}" type="pres">
      <dgm:prSet presAssocID="{60FB9941-DA00-430F-9462-D762988C6FD1}" presName="connectorText" presStyleLbl="sibTrans2D1" presStyleIdx="2" presStyleCnt="5"/>
      <dgm:spPr/>
      <dgm:t>
        <a:bodyPr/>
        <a:lstStyle/>
        <a:p>
          <a:endParaRPr lang="ru-RU"/>
        </a:p>
      </dgm:t>
    </dgm:pt>
    <dgm:pt modelId="{0A6C3CEE-AB55-4E6F-A6EA-A79BA165E4A4}" type="pres">
      <dgm:prSet presAssocID="{4831E4B2-5DBB-4129-B46F-804D8A817C3E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FBF417C-EC13-4D5F-90F5-DF724D2EDE99}" type="pres">
      <dgm:prSet presAssocID="{9145D420-C9F3-44CA-B6EC-E5628DCED7EF}" presName="sibTrans" presStyleLbl="sibTrans2D1" presStyleIdx="3" presStyleCnt="5"/>
      <dgm:spPr/>
      <dgm:t>
        <a:bodyPr/>
        <a:lstStyle/>
        <a:p>
          <a:endParaRPr lang="ru-RU"/>
        </a:p>
      </dgm:t>
    </dgm:pt>
    <dgm:pt modelId="{D43F6AA2-8413-48E6-BD77-F2780D312949}" type="pres">
      <dgm:prSet presAssocID="{9145D420-C9F3-44CA-B6EC-E5628DCED7EF}" presName="connectorText" presStyleLbl="sibTrans2D1" presStyleIdx="3" presStyleCnt="5"/>
      <dgm:spPr/>
      <dgm:t>
        <a:bodyPr/>
        <a:lstStyle/>
        <a:p>
          <a:endParaRPr lang="ru-RU"/>
        </a:p>
      </dgm:t>
    </dgm:pt>
    <dgm:pt modelId="{E4EF6E8B-C20B-4E4A-8F2A-050970A68DAB}" type="pres">
      <dgm:prSet presAssocID="{825B91FF-22A7-41D4-A1BC-228961E746DB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D5A0BBE-9365-496A-82BE-204E232B36F6}" type="pres">
      <dgm:prSet presAssocID="{8D91C301-5B4E-40CB-B202-D39865967498}" presName="sibTrans" presStyleLbl="sibTrans2D1" presStyleIdx="4" presStyleCnt="5"/>
      <dgm:spPr/>
      <dgm:t>
        <a:bodyPr/>
        <a:lstStyle/>
        <a:p>
          <a:endParaRPr lang="ru-RU"/>
        </a:p>
      </dgm:t>
    </dgm:pt>
    <dgm:pt modelId="{47EB9C99-68B2-4AFA-BEF2-FF78955D1823}" type="pres">
      <dgm:prSet presAssocID="{8D91C301-5B4E-40CB-B202-D39865967498}" presName="connectorText" presStyleLbl="sibTrans2D1" presStyleIdx="4" presStyleCnt="5"/>
      <dgm:spPr/>
      <dgm:t>
        <a:bodyPr/>
        <a:lstStyle/>
        <a:p>
          <a:endParaRPr lang="ru-RU"/>
        </a:p>
      </dgm:t>
    </dgm:pt>
  </dgm:ptLst>
  <dgm:cxnLst>
    <dgm:cxn modelId="{654FF8AC-DEF7-4D8E-A07C-250B35DA9B6D}" srcId="{C7E65467-DD6F-45FD-80E7-AA2A516A878E}" destId="{07152E17-E5D1-46D7-8EAF-93C27C14C0E5}" srcOrd="0" destOrd="0" parTransId="{AF9CC25F-00CF-4F47-9A03-73D9ACEF231D}" sibTransId="{45443153-6F2C-4FB8-8C8B-007E51121759}"/>
    <dgm:cxn modelId="{CBC555C1-CE69-4D79-A326-0F54AB255B99}" srcId="{C7E65467-DD6F-45FD-80E7-AA2A516A878E}" destId="{4831E4B2-5DBB-4129-B46F-804D8A817C3E}" srcOrd="3" destOrd="0" parTransId="{517E0FCA-D153-4332-8E47-F42DCBA48637}" sibTransId="{9145D420-C9F3-44CA-B6EC-E5628DCED7EF}"/>
    <dgm:cxn modelId="{E5557A15-3424-4AFB-980F-D9523EED4B31}" type="presOf" srcId="{DF383F62-2617-4715-BB15-76FF1082691C}" destId="{DC1BAE1E-EB76-4EB2-B335-F3B9E10875EB}" srcOrd="1" destOrd="0" presId="urn:microsoft.com/office/officeart/2005/8/layout/cycle2"/>
    <dgm:cxn modelId="{4451B5CC-0575-41E0-BF1A-A0143DBEC9B1}" type="presOf" srcId="{9145D420-C9F3-44CA-B6EC-E5628DCED7EF}" destId="{D43F6AA2-8413-48E6-BD77-F2780D312949}" srcOrd="1" destOrd="0" presId="urn:microsoft.com/office/officeart/2005/8/layout/cycle2"/>
    <dgm:cxn modelId="{44B44C4A-15F7-480F-B24B-25CF8FBFA150}" srcId="{C7E65467-DD6F-45FD-80E7-AA2A516A878E}" destId="{C0717386-9F65-4DCB-8241-ECF96F5DB37B}" srcOrd="1" destOrd="0" parTransId="{EC85C06B-A219-42C5-BB4F-09569E141D3F}" sibTransId="{DF383F62-2617-4715-BB15-76FF1082691C}"/>
    <dgm:cxn modelId="{8A5C9F7A-F0BC-4F11-96CF-7C14D831EEFA}" type="presOf" srcId="{45443153-6F2C-4FB8-8C8B-007E51121759}" destId="{00308D5D-62A4-4D49-9833-F330611D0D23}" srcOrd="1" destOrd="0" presId="urn:microsoft.com/office/officeart/2005/8/layout/cycle2"/>
    <dgm:cxn modelId="{C914AB26-F1C2-4010-A380-7AE34AFA4952}" type="presOf" srcId="{DF383F62-2617-4715-BB15-76FF1082691C}" destId="{D2B29D5D-13AA-4792-AA73-3D3A5EA91819}" srcOrd="0" destOrd="0" presId="urn:microsoft.com/office/officeart/2005/8/layout/cycle2"/>
    <dgm:cxn modelId="{753E1798-5DDB-4124-9D45-89E188EEF3C2}" type="presOf" srcId="{07152E17-E5D1-46D7-8EAF-93C27C14C0E5}" destId="{842D9C3C-7561-4E2A-B367-8F873CF5948A}" srcOrd="0" destOrd="0" presId="urn:microsoft.com/office/officeart/2005/8/layout/cycle2"/>
    <dgm:cxn modelId="{81E239B2-67EB-4973-A2D1-1F82397ABD62}" type="presOf" srcId="{C0717386-9F65-4DCB-8241-ECF96F5DB37B}" destId="{CB818223-FFA9-4A2F-94C7-1860D8333445}" srcOrd="0" destOrd="0" presId="urn:microsoft.com/office/officeart/2005/8/layout/cycle2"/>
    <dgm:cxn modelId="{6EFE0AA4-56A0-4FAA-AA02-3C4A68D156C4}" type="presOf" srcId="{C7E65467-DD6F-45FD-80E7-AA2A516A878E}" destId="{C89F959D-AE16-4247-AA66-F7EF81DF24F6}" srcOrd="0" destOrd="0" presId="urn:microsoft.com/office/officeart/2005/8/layout/cycle2"/>
    <dgm:cxn modelId="{B98AB3BE-1C68-4AE4-AFE7-0346D6B49C2F}" srcId="{C7E65467-DD6F-45FD-80E7-AA2A516A878E}" destId="{825B91FF-22A7-41D4-A1BC-228961E746DB}" srcOrd="4" destOrd="0" parTransId="{81C281F2-D696-4951-9253-1F0FC28F0F80}" sibTransId="{8D91C301-5B4E-40CB-B202-D39865967498}"/>
    <dgm:cxn modelId="{0ED796B1-C883-40B0-8FB1-C97000A1CBA8}" type="presOf" srcId="{B49C016B-C71D-4CD2-AC28-36B1C831F46B}" destId="{9826565E-EC9E-4EDD-9B7C-5D21C409BEFB}" srcOrd="0" destOrd="0" presId="urn:microsoft.com/office/officeart/2005/8/layout/cycle2"/>
    <dgm:cxn modelId="{8F5F196A-8B65-4007-BE78-F93CA52F24B0}" type="presOf" srcId="{825B91FF-22A7-41D4-A1BC-228961E746DB}" destId="{E4EF6E8B-C20B-4E4A-8F2A-050970A68DAB}" srcOrd="0" destOrd="0" presId="urn:microsoft.com/office/officeart/2005/8/layout/cycle2"/>
    <dgm:cxn modelId="{827871FB-7CE0-47D0-9D0A-10DB20456C00}" type="presOf" srcId="{9145D420-C9F3-44CA-B6EC-E5628DCED7EF}" destId="{4FBF417C-EC13-4D5F-90F5-DF724D2EDE99}" srcOrd="0" destOrd="0" presId="urn:microsoft.com/office/officeart/2005/8/layout/cycle2"/>
    <dgm:cxn modelId="{EB829D6C-6AC2-46A0-9450-325A69FB4BC0}" type="presOf" srcId="{60FB9941-DA00-430F-9462-D762988C6FD1}" destId="{A7F1015F-F1BC-45F7-BDFD-59C3A34D3D3C}" srcOrd="1" destOrd="0" presId="urn:microsoft.com/office/officeart/2005/8/layout/cycle2"/>
    <dgm:cxn modelId="{808450FD-AB30-4A56-811C-9A28828514A6}" type="presOf" srcId="{8D91C301-5B4E-40CB-B202-D39865967498}" destId="{CD5A0BBE-9365-496A-82BE-204E232B36F6}" srcOrd="0" destOrd="0" presId="urn:microsoft.com/office/officeart/2005/8/layout/cycle2"/>
    <dgm:cxn modelId="{B07431D2-7D12-4242-B628-BB741EE90141}" srcId="{C7E65467-DD6F-45FD-80E7-AA2A516A878E}" destId="{B49C016B-C71D-4CD2-AC28-36B1C831F46B}" srcOrd="2" destOrd="0" parTransId="{D1C014F3-384D-48B6-84BB-D9A322D5EA61}" sibTransId="{60FB9941-DA00-430F-9462-D762988C6FD1}"/>
    <dgm:cxn modelId="{D004A6FA-1765-41AE-B7A6-8A66462A12C7}" type="presOf" srcId="{4831E4B2-5DBB-4129-B46F-804D8A817C3E}" destId="{0A6C3CEE-AB55-4E6F-A6EA-A79BA165E4A4}" srcOrd="0" destOrd="0" presId="urn:microsoft.com/office/officeart/2005/8/layout/cycle2"/>
    <dgm:cxn modelId="{915BE01F-DC8C-4E07-A536-6D47AEFC7637}" type="presOf" srcId="{45443153-6F2C-4FB8-8C8B-007E51121759}" destId="{928BAE24-72DA-4A58-B563-C6F6C365CC5E}" srcOrd="0" destOrd="0" presId="urn:microsoft.com/office/officeart/2005/8/layout/cycle2"/>
    <dgm:cxn modelId="{C8EFBB46-A70E-41CD-B7DA-AD442A23EC88}" type="presOf" srcId="{8D91C301-5B4E-40CB-B202-D39865967498}" destId="{47EB9C99-68B2-4AFA-BEF2-FF78955D1823}" srcOrd="1" destOrd="0" presId="urn:microsoft.com/office/officeart/2005/8/layout/cycle2"/>
    <dgm:cxn modelId="{EC8C67C7-A6C6-4E7A-A1D6-97ED99D9FE2B}" type="presOf" srcId="{60FB9941-DA00-430F-9462-D762988C6FD1}" destId="{D7D973CC-237F-4466-B60F-8C51ADD91547}" srcOrd="0" destOrd="0" presId="urn:microsoft.com/office/officeart/2005/8/layout/cycle2"/>
    <dgm:cxn modelId="{EF3EB4B6-E798-4933-8BC5-B033F31AE869}" type="presParOf" srcId="{C89F959D-AE16-4247-AA66-F7EF81DF24F6}" destId="{842D9C3C-7561-4E2A-B367-8F873CF5948A}" srcOrd="0" destOrd="0" presId="urn:microsoft.com/office/officeart/2005/8/layout/cycle2"/>
    <dgm:cxn modelId="{00221802-AB37-4FBE-9F66-C0ABDCA4EF67}" type="presParOf" srcId="{C89F959D-AE16-4247-AA66-F7EF81DF24F6}" destId="{928BAE24-72DA-4A58-B563-C6F6C365CC5E}" srcOrd="1" destOrd="0" presId="urn:microsoft.com/office/officeart/2005/8/layout/cycle2"/>
    <dgm:cxn modelId="{68C0C148-9DB5-4621-8DB8-A9B5844EE664}" type="presParOf" srcId="{928BAE24-72DA-4A58-B563-C6F6C365CC5E}" destId="{00308D5D-62A4-4D49-9833-F330611D0D23}" srcOrd="0" destOrd="0" presId="urn:microsoft.com/office/officeart/2005/8/layout/cycle2"/>
    <dgm:cxn modelId="{17762363-CF0A-482E-9FF4-191E5699FB72}" type="presParOf" srcId="{C89F959D-AE16-4247-AA66-F7EF81DF24F6}" destId="{CB818223-FFA9-4A2F-94C7-1860D8333445}" srcOrd="2" destOrd="0" presId="urn:microsoft.com/office/officeart/2005/8/layout/cycle2"/>
    <dgm:cxn modelId="{7286B840-3FC7-4546-8912-B30B4EA0961B}" type="presParOf" srcId="{C89F959D-AE16-4247-AA66-F7EF81DF24F6}" destId="{D2B29D5D-13AA-4792-AA73-3D3A5EA91819}" srcOrd="3" destOrd="0" presId="urn:microsoft.com/office/officeart/2005/8/layout/cycle2"/>
    <dgm:cxn modelId="{005E923F-FFDE-4BCA-99EB-07902056E9CB}" type="presParOf" srcId="{D2B29D5D-13AA-4792-AA73-3D3A5EA91819}" destId="{DC1BAE1E-EB76-4EB2-B335-F3B9E10875EB}" srcOrd="0" destOrd="0" presId="urn:microsoft.com/office/officeart/2005/8/layout/cycle2"/>
    <dgm:cxn modelId="{BA1785C6-199A-44E7-B6C6-CF04C44362D7}" type="presParOf" srcId="{C89F959D-AE16-4247-AA66-F7EF81DF24F6}" destId="{9826565E-EC9E-4EDD-9B7C-5D21C409BEFB}" srcOrd="4" destOrd="0" presId="urn:microsoft.com/office/officeart/2005/8/layout/cycle2"/>
    <dgm:cxn modelId="{73656A67-0CA7-4349-89A6-34CF91463E65}" type="presParOf" srcId="{C89F959D-AE16-4247-AA66-F7EF81DF24F6}" destId="{D7D973CC-237F-4466-B60F-8C51ADD91547}" srcOrd="5" destOrd="0" presId="urn:microsoft.com/office/officeart/2005/8/layout/cycle2"/>
    <dgm:cxn modelId="{03099623-FBEA-427C-9566-5015B3CFAE1F}" type="presParOf" srcId="{D7D973CC-237F-4466-B60F-8C51ADD91547}" destId="{A7F1015F-F1BC-45F7-BDFD-59C3A34D3D3C}" srcOrd="0" destOrd="0" presId="urn:microsoft.com/office/officeart/2005/8/layout/cycle2"/>
    <dgm:cxn modelId="{3E031863-0CE2-4476-8CAB-450B56581AED}" type="presParOf" srcId="{C89F959D-AE16-4247-AA66-F7EF81DF24F6}" destId="{0A6C3CEE-AB55-4E6F-A6EA-A79BA165E4A4}" srcOrd="6" destOrd="0" presId="urn:microsoft.com/office/officeart/2005/8/layout/cycle2"/>
    <dgm:cxn modelId="{A1B335F9-FBAD-4E69-A645-1E9DF2128FEB}" type="presParOf" srcId="{C89F959D-AE16-4247-AA66-F7EF81DF24F6}" destId="{4FBF417C-EC13-4D5F-90F5-DF724D2EDE99}" srcOrd="7" destOrd="0" presId="urn:microsoft.com/office/officeart/2005/8/layout/cycle2"/>
    <dgm:cxn modelId="{F37EFEA2-26FC-4FD2-BC80-1F3D9FFC5E06}" type="presParOf" srcId="{4FBF417C-EC13-4D5F-90F5-DF724D2EDE99}" destId="{D43F6AA2-8413-48E6-BD77-F2780D312949}" srcOrd="0" destOrd="0" presId="urn:microsoft.com/office/officeart/2005/8/layout/cycle2"/>
    <dgm:cxn modelId="{9F8D28B6-17CC-49D1-93E3-7F5638B6943C}" type="presParOf" srcId="{C89F959D-AE16-4247-AA66-F7EF81DF24F6}" destId="{E4EF6E8B-C20B-4E4A-8F2A-050970A68DAB}" srcOrd="8" destOrd="0" presId="urn:microsoft.com/office/officeart/2005/8/layout/cycle2"/>
    <dgm:cxn modelId="{CD45981F-F8C2-486C-A98A-94385FE9347A}" type="presParOf" srcId="{C89F959D-AE16-4247-AA66-F7EF81DF24F6}" destId="{CD5A0BBE-9365-496A-82BE-204E232B36F6}" srcOrd="9" destOrd="0" presId="urn:microsoft.com/office/officeart/2005/8/layout/cycle2"/>
    <dgm:cxn modelId="{DAA181EA-A064-4C97-8E0A-59A301421E66}" type="presParOf" srcId="{CD5A0BBE-9365-496A-82BE-204E232B36F6}" destId="{47EB9C99-68B2-4AFA-BEF2-FF78955D1823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6FF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13.02.2021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wmf"/><Relationship Id="rId3" Type="http://schemas.openxmlformats.org/officeDocument/2006/relationships/image" Target="../media/image2.wmf"/><Relationship Id="rId7" Type="http://schemas.openxmlformats.org/officeDocument/2006/relationships/image" Target="../media/image6.w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wmf"/><Relationship Id="rId5" Type="http://schemas.openxmlformats.org/officeDocument/2006/relationships/image" Target="../media/image4.wmf"/><Relationship Id="rId4" Type="http://schemas.openxmlformats.org/officeDocument/2006/relationships/image" Target="../media/image3.wmf"/><Relationship Id="rId9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wmf"/><Relationship Id="rId3" Type="http://schemas.openxmlformats.org/officeDocument/2006/relationships/image" Target="../media/image38.png"/><Relationship Id="rId7" Type="http://schemas.openxmlformats.org/officeDocument/2006/relationships/image" Target="../media/image42.png"/><Relationship Id="rId2" Type="http://schemas.openxmlformats.org/officeDocument/2006/relationships/image" Target="../media/image37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10" Type="http://schemas.openxmlformats.org/officeDocument/2006/relationships/image" Target="../media/image45.png"/><Relationship Id="rId4" Type="http://schemas.openxmlformats.org/officeDocument/2006/relationships/image" Target="../media/image39.png"/><Relationship Id="rId9" Type="http://schemas.openxmlformats.org/officeDocument/2006/relationships/image" Target="../media/image4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9.wmf"/><Relationship Id="rId4" Type="http://schemas.openxmlformats.org/officeDocument/2006/relationships/image" Target="../media/image4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7" Type="http://schemas.openxmlformats.org/officeDocument/2006/relationships/image" Target="../media/image55.pn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4.png"/><Relationship Id="rId5" Type="http://schemas.openxmlformats.org/officeDocument/2006/relationships/image" Target="../media/image53.png"/><Relationship Id="rId4" Type="http://schemas.openxmlformats.org/officeDocument/2006/relationships/image" Target="../media/image5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7.png"/><Relationship Id="rId4" Type="http://schemas.openxmlformats.org/officeDocument/2006/relationships/image" Target="../media/image5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0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gif"/><Relationship Id="rId3" Type="http://schemas.openxmlformats.org/officeDocument/2006/relationships/image" Target="../media/image61.jpeg"/><Relationship Id="rId7" Type="http://schemas.openxmlformats.org/officeDocument/2006/relationships/image" Target="../media/image64.gif"/><Relationship Id="rId2" Type="http://schemas.openxmlformats.org/officeDocument/2006/relationships/image" Target="../media/image58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3.gif"/><Relationship Id="rId5" Type="http://schemas.openxmlformats.org/officeDocument/2006/relationships/image" Target="../media/image62.png"/><Relationship Id="rId4" Type="http://schemas.openxmlformats.org/officeDocument/2006/relationships/image" Target="../media/image23.w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9.png"/><Relationship Id="rId5" Type="http://schemas.openxmlformats.org/officeDocument/2006/relationships/image" Target="../media/image68.png"/><Relationship Id="rId4" Type="http://schemas.openxmlformats.org/officeDocument/2006/relationships/image" Target="../media/image67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wmf"/><Relationship Id="rId3" Type="http://schemas.openxmlformats.org/officeDocument/2006/relationships/image" Target="../media/image70.png"/><Relationship Id="rId7" Type="http://schemas.openxmlformats.org/officeDocument/2006/relationships/image" Target="../media/image73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7.png"/><Relationship Id="rId5" Type="http://schemas.openxmlformats.org/officeDocument/2006/relationships/image" Target="../media/image72.png"/><Relationship Id="rId4" Type="http://schemas.openxmlformats.org/officeDocument/2006/relationships/image" Target="../media/image7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0.gif"/><Relationship Id="rId3" Type="http://schemas.openxmlformats.org/officeDocument/2006/relationships/image" Target="../media/image75.gif"/><Relationship Id="rId7" Type="http://schemas.openxmlformats.org/officeDocument/2006/relationships/image" Target="../media/image79.png"/><Relationship Id="rId2" Type="http://schemas.openxmlformats.org/officeDocument/2006/relationships/image" Target="../media/image74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8.gif"/><Relationship Id="rId5" Type="http://schemas.openxmlformats.org/officeDocument/2006/relationships/image" Target="../media/image77.gif"/><Relationship Id="rId4" Type="http://schemas.openxmlformats.org/officeDocument/2006/relationships/image" Target="../media/image76.gif"/><Relationship Id="rId9" Type="http://schemas.openxmlformats.org/officeDocument/2006/relationships/image" Target="../media/image81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jpeg"/><Relationship Id="rId4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3.wmf"/><Relationship Id="rId7" Type="http://schemas.openxmlformats.org/officeDocument/2006/relationships/image" Target="../media/image27.wmf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5" Type="http://schemas.openxmlformats.org/officeDocument/2006/relationships/image" Target="../media/image25.wmf"/><Relationship Id="rId10" Type="http://schemas.openxmlformats.org/officeDocument/2006/relationships/image" Target="../media/image30.png"/><Relationship Id="rId4" Type="http://schemas.openxmlformats.org/officeDocument/2006/relationships/image" Target="../media/image24.png"/><Relationship Id="rId9" Type="http://schemas.openxmlformats.org/officeDocument/2006/relationships/image" Target="../media/image29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31.png"/><Relationship Id="rId7" Type="http://schemas.openxmlformats.org/officeDocument/2006/relationships/image" Target="../media/image35.wmf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7"/>
          </a:xfrm>
        </p:spPr>
        <p:txBody>
          <a:bodyPr>
            <a:normAutofit fontScale="90000"/>
          </a:bodyPr>
          <a:lstStyle/>
          <a:p>
            <a:pPr eaLnBrk="1" hangingPunct="1"/>
            <a:endParaRPr lang="ru-RU" dirty="0" smtClean="0"/>
          </a:p>
        </p:txBody>
      </p:sp>
      <p:sp>
        <p:nvSpPr>
          <p:cNvPr id="15362" name="Rectangle 3"/>
          <p:cNvSpPr>
            <a:spLocks noGrp="1"/>
          </p:cNvSpPr>
          <p:nvPr>
            <p:ph type="body" idx="1"/>
          </p:nvPr>
        </p:nvSpPr>
        <p:spPr>
          <a:xfrm>
            <a:off x="457200" y="764705"/>
            <a:ext cx="8229600" cy="5361458"/>
          </a:xfrm>
        </p:spPr>
        <p:txBody>
          <a:bodyPr/>
          <a:lstStyle/>
          <a:p>
            <a:pPr algn="ctr" eaLnBrk="1" hangingPunct="1">
              <a:buFont typeface="Arial" pitchFamily="34" charset="0"/>
              <a:buNone/>
            </a:pPr>
            <a:r>
              <a:rPr lang="ru-RU" sz="4800" b="1" i="1" dirty="0" smtClean="0">
                <a:solidFill>
                  <a:schemeClr val="hlink"/>
                </a:solidFill>
                <a:latin typeface="Blackadder ITC" pitchFamily="82" charset="0"/>
              </a:rPr>
              <a:t>Из чего</a:t>
            </a:r>
          </a:p>
          <a:p>
            <a:pPr algn="ctr" eaLnBrk="1" hangingPunct="1">
              <a:buFont typeface="Arial" pitchFamily="34" charset="0"/>
              <a:buNone/>
            </a:pPr>
            <a:r>
              <a:rPr lang="ru-RU" sz="4800" b="1" i="1" dirty="0" smtClean="0">
                <a:solidFill>
                  <a:schemeClr val="hlink"/>
                </a:solidFill>
                <a:latin typeface="Blackadder ITC" pitchFamily="82" charset="0"/>
              </a:rPr>
              <a:t>состоит</a:t>
            </a:r>
          </a:p>
          <a:p>
            <a:pPr algn="ctr" eaLnBrk="1" hangingPunct="1">
              <a:buFont typeface="Arial" pitchFamily="34" charset="0"/>
              <a:buNone/>
            </a:pPr>
            <a:r>
              <a:rPr lang="ru-RU" sz="4800" b="1" i="1" dirty="0" smtClean="0">
                <a:solidFill>
                  <a:schemeClr val="hlink"/>
                </a:solidFill>
                <a:latin typeface="Blackadder ITC" pitchFamily="82" charset="0"/>
              </a:rPr>
              <a:t>наша пища</a:t>
            </a:r>
            <a:endParaRPr lang="ru-RU" sz="4800" i="1" dirty="0" smtClean="0">
              <a:solidFill>
                <a:schemeClr val="hlink"/>
              </a:solidFill>
              <a:latin typeface="Blackadder ITC" pitchFamily="82" charset="0"/>
            </a:endParaRPr>
          </a:p>
          <a:p>
            <a:pPr algn="r" eaLnBrk="1" hangingPunct="1">
              <a:buFont typeface="Arial" pitchFamily="34" charset="0"/>
              <a:buNone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Составила и провела </a:t>
            </a:r>
          </a:p>
          <a:p>
            <a:pPr algn="r" eaLnBrk="1" hangingPunct="1">
              <a:buFont typeface="Arial" pitchFamily="34" charset="0"/>
              <a:buNone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читель начальных классов</a:t>
            </a:r>
          </a:p>
          <a:p>
            <a:pPr algn="r" eaLnBrk="1" hangingPunct="1">
              <a:buFont typeface="Arial" pitchFamily="34" charset="0"/>
              <a:buNone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категории </a:t>
            </a:r>
          </a:p>
          <a:p>
            <a:pPr algn="r" eaLnBrk="1" hangingPunct="1">
              <a:buFont typeface="Arial" pitchFamily="34" charset="0"/>
              <a:buNone/>
            </a:pPr>
            <a:r>
              <a:rPr lang="ru-RU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Капранова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Светлаа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Валерьевна</a:t>
            </a: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100" name="Picture 6" descr="bc2c5f16e4f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750" y="4581525"/>
            <a:ext cx="2447925" cy="1989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1" name="Picture 6" descr="FD00369_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40200" y="4797425"/>
            <a:ext cx="658813" cy="101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2" name="Picture 7" descr="FD00459_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59113" y="4581525"/>
            <a:ext cx="1185862" cy="209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3" name="Picture 8" descr="FD00306_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16650" y="4221163"/>
            <a:ext cx="2927350" cy="2454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4" name="Picture 9" descr="FD00403_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16463" y="5589588"/>
            <a:ext cx="1141412" cy="97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5" name="Picture 10" descr="J018290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50825" y="0"/>
            <a:ext cx="1825625" cy="1712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6" name="Picture 11" descr="J0182898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092950" y="188913"/>
            <a:ext cx="1803400" cy="183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7" name="Picture 9" descr="klubn08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195513" y="4508500"/>
            <a:ext cx="14478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53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53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53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536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1536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1536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1536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Oval 3"/>
          <p:cNvSpPr>
            <a:spLocks noChangeArrowheads="1"/>
          </p:cNvSpPr>
          <p:nvPr/>
        </p:nvSpPr>
        <p:spPr bwMode="auto">
          <a:xfrm>
            <a:off x="2124075" y="188913"/>
            <a:ext cx="5111750" cy="2305050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 sz="1800"/>
          </a:p>
        </p:txBody>
      </p:sp>
      <p:sp>
        <p:nvSpPr>
          <p:cNvPr id="19459" name="WordArt 4"/>
          <p:cNvSpPr>
            <a:spLocks noChangeArrowheads="1" noChangeShapeType="1" noTextEdit="1"/>
          </p:cNvSpPr>
          <p:nvPr/>
        </p:nvSpPr>
        <p:spPr bwMode="auto">
          <a:xfrm>
            <a:off x="2916238" y="692150"/>
            <a:ext cx="3600450" cy="10810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b="1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Витамин В</a:t>
            </a:r>
          </a:p>
        </p:txBody>
      </p:sp>
      <p:pic>
        <p:nvPicPr>
          <p:cNvPr id="19460" name="Picture 5" descr="горох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33375"/>
            <a:ext cx="2212975" cy="3457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Picture 6" descr="4807386ce49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05600" y="5038725"/>
            <a:ext cx="2438400" cy="181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2" name="Picture 7" descr="2b18817802b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32588" y="169863"/>
            <a:ext cx="2411412" cy="1893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3" name="Picture 8" descr="4bc08ef21d1b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46788" y="2060575"/>
            <a:ext cx="3097212" cy="278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4" name="Picture 9" descr="6f023580af3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692275" y="3649663"/>
            <a:ext cx="4157663" cy="3208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5" name="Picture 10" descr="917b834fd450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4365625"/>
            <a:ext cx="2274888" cy="2281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6" name="Picture 11" descr="пшеница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356100" y="2565400"/>
            <a:ext cx="2303463" cy="1909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7" name="Picture 12" descr="136e3fa14eab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867400" y="4630738"/>
            <a:ext cx="2238375" cy="2227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8" name="Picture 13" descr="9714825e5c4f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971550" y="2565400"/>
            <a:ext cx="2827338" cy="1900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 animBg="1"/>
      <p:bldP spid="1945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3"/>
          <p:cNvSpPr>
            <a:spLocks noChangeArrowheads="1"/>
          </p:cNvSpPr>
          <p:nvPr/>
        </p:nvSpPr>
        <p:spPr bwMode="auto">
          <a:xfrm>
            <a:off x="395288" y="5229225"/>
            <a:ext cx="8353425" cy="1296988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sz="1800"/>
          </a:p>
        </p:txBody>
      </p:sp>
      <p:sp>
        <p:nvSpPr>
          <p:cNvPr id="20483" name="Text Box 4"/>
          <p:cNvSpPr txBox="1">
            <a:spLocks noChangeArrowheads="1"/>
          </p:cNvSpPr>
          <p:nvPr/>
        </p:nvSpPr>
        <p:spPr bwMode="auto">
          <a:xfrm>
            <a:off x="395288" y="5300663"/>
            <a:ext cx="8151812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chemeClr val="accent2"/>
                </a:solidFill>
              </a:rPr>
              <a:t>   </a:t>
            </a:r>
            <a:r>
              <a:rPr lang="ru-RU" sz="2400" b="1" dirty="0"/>
              <a:t>Витамин В  улучшает органы зрения, снимает уста-</a:t>
            </a:r>
          </a:p>
          <a:p>
            <a:r>
              <a:rPr lang="ru-RU" sz="2400" b="1" dirty="0" err="1"/>
              <a:t>лость</a:t>
            </a:r>
            <a:r>
              <a:rPr lang="ru-RU" sz="2400" b="1" dirty="0"/>
              <a:t> с глаз. Играет важную роль в обмене веществ.</a:t>
            </a:r>
          </a:p>
          <a:p>
            <a:endParaRPr lang="ru-RU" sz="2400" b="1" dirty="0"/>
          </a:p>
        </p:txBody>
      </p:sp>
      <p:pic>
        <p:nvPicPr>
          <p:cNvPr id="20484" name="Picture 5" descr="0b9421e4da9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713" y="260350"/>
            <a:ext cx="2951162" cy="1974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5" name="Picture 6" descr="00649f98588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24300" y="0"/>
            <a:ext cx="4711700" cy="5051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Picture 7" descr="9354df1e744e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288" y="2133600"/>
            <a:ext cx="3132137" cy="269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7" name="Picture 8" descr="банан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164388" y="260350"/>
            <a:ext cx="1582737" cy="1308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0" dur="20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 animBg="1"/>
      <p:bldP spid="2048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sitrus0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6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7" name="Oval 3"/>
          <p:cNvSpPr>
            <a:spLocks noChangeArrowheads="1"/>
          </p:cNvSpPr>
          <p:nvPr/>
        </p:nvSpPr>
        <p:spPr bwMode="auto">
          <a:xfrm>
            <a:off x="1835150" y="188913"/>
            <a:ext cx="5976938" cy="2305050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 sz="1800"/>
          </a:p>
        </p:txBody>
      </p:sp>
      <p:sp>
        <p:nvSpPr>
          <p:cNvPr id="21508" name="WordArt 4"/>
          <p:cNvSpPr>
            <a:spLocks noChangeArrowheads="1" noChangeShapeType="1" noTextEdit="1"/>
          </p:cNvSpPr>
          <p:nvPr/>
        </p:nvSpPr>
        <p:spPr bwMode="auto">
          <a:xfrm>
            <a:off x="2843213" y="692150"/>
            <a:ext cx="3671887" cy="11525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b="1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Витамин  С</a:t>
            </a:r>
          </a:p>
        </p:txBody>
      </p:sp>
      <p:pic>
        <p:nvPicPr>
          <p:cNvPr id="21509" name="Picture 5" descr="apels0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288" y="3429000"/>
            <a:ext cx="2874962" cy="320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0" name="Picture 6" descr="apels0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149725"/>
            <a:ext cx="2427288" cy="270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1" name="Picture 7" descr="cc323b3572da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73763" y="3687763"/>
            <a:ext cx="3170237" cy="3170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2" name="Picture 8" descr="frukty3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40450" y="1484313"/>
            <a:ext cx="3003550" cy="2533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3" name="Picture 9" descr="f6b141a09f5a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03575" y="3573463"/>
            <a:ext cx="2898775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4" name="Picture 10" descr="jagod1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0"/>
            <a:ext cx="2754313" cy="302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7" grpId="0" animBg="1"/>
      <p:bldP spid="2150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sitrus0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6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1" name="Oval 3"/>
          <p:cNvSpPr>
            <a:spLocks noChangeArrowheads="1"/>
          </p:cNvSpPr>
          <p:nvPr/>
        </p:nvSpPr>
        <p:spPr bwMode="auto">
          <a:xfrm>
            <a:off x="1835150" y="188913"/>
            <a:ext cx="5976938" cy="2305050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 sz="1800"/>
          </a:p>
        </p:txBody>
      </p:sp>
      <p:sp>
        <p:nvSpPr>
          <p:cNvPr id="22532" name="WordArt 4"/>
          <p:cNvSpPr>
            <a:spLocks noChangeArrowheads="1" noChangeShapeType="1" noTextEdit="1"/>
          </p:cNvSpPr>
          <p:nvPr/>
        </p:nvSpPr>
        <p:spPr bwMode="auto">
          <a:xfrm>
            <a:off x="2843213" y="692150"/>
            <a:ext cx="3671887" cy="11525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b="1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Витамин  С</a:t>
            </a:r>
          </a:p>
        </p:txBody>
      </p:sp>
      <p:pic>
        <p:nvPicPr>
          <p:cNvPr id="22533" name="Picture 5" descr="apels0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288" y="4365625"/>
            <a:ext cx="2035175" cy="2271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4" name="Picture 6" descr="apels0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5229225"/>
            <a:ext cx="1460500" cy="162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5" name="Text Box 7"/>
          <p:cNvSpPr txBox="1">
            <a:spLocks noChangeArrowheads="1"/>
          </p:cNvSpPr>
          <p:nvPr/>
        </p:nvSpPr>
        <p:spPr bwMode="auto">
          <a:xfrm>
            <a:off x="2843213" y="4005263"/>
            <a:ext cx="5905500" cy="2282825"/>
          </a:xfrm>
          <a:prstGeom prst="rect">
            <a:avLst/>
          </a:prstGeom>
          <a:solidFill>
            <a:srgbClr val="FFFF66"/>
          </a:solidFill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ru-RU" sz="2400" b="1" dirty="0">
                <a:solidFill>
                  <a:schemeClr val="accent1"/>
                </a:solidFill>
              </a:rPr>
              <a:t>Витамин С   обеспечивает  </a:t>
            </a:r>
            <a:r>
              <a:rPr lang="ru-RU" sz="2400" b="1" dirty="0" err="1">
                <a:solidFill>
                  <a:schemeClr val="accent1"/>
                </a:solidFill>
              </a:rPr>
              <a:t>имунную</a:t>
            </a:r>
            <a:r>
              <a:rPr lang="ru-RU" sz="2400" b="1" dirty="0">
                <a:solidFill>
                  <a:schemeClr val="accent1"/>
                </a:solidFill>
              </a:rPr>
              <a:t>  защиту организма  и стабилизирует  психику человека.  Этот витамин -злейший враг всех возбудителей  болезней, лучшее средство для сохранения жизненной силы человека.</a:t>
            </a:r>
          </a:p>
        </p:txBody>
      </p:sp>
      <p:sp>
        <p:nvSpPr>
          <p:cNvPr id="22536" name="Rectangle 8"/>
          <p:cNvSpPr>
            <a:spLocks noChangeArrowheads="1"/>
          </p:cNvSpPr>
          <p:nvPr/>
        </p:nvSpPr>
        <p:spPr bwMode="auto">
          <a:xfrm>
            <a:off x="2700338" y="3860800"/>
            <a:ext cx="6264275" cy="24479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ru-RU"/>
          </a:p>
        </p:txBody>
      </p:sp>
      <p:sp>
        <p:nvSpPr>
          <p:cNvPr id="22537" name="Rectangle 9"/>
          <p:cNvSpPr>
            <a:spLocks noChangeArrowheads="1"/>
          </p:cNvSpPr>
          <p:nvPr/>
        </p:nvSpPr>
        <p:spPr bwMode="auto">
          <a:xfrm>
            <a:off x="1187450" y="2276475"/>
            <a:ext cx="2376488" cy="11509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ru-RU"/>
          </a:p>
        </p:txBody>
      </p:sp>
      <p:sp>
        <p:nvSpPr>
          <p:cNvPr id="22538" name="Rectangle 10"/>
          <p:cNvSpPr>
            <a:spLocks noChangeArrowheads="1"/>
          </p:cNvSpPr>
          <p:nvPr/>
        </p:nvSpPr>
        <p:spPr bwMode="auto">
          <a:xfrm>
            <a:off x="2771775" y="3789363"/>
            <a:ext cx="2376488" cy="2873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ru-RU"/>
          </a:p>
        </p:txBody>
      </p:sp>
      <p:pic>
        <p:nvPicPr>
          <p:cNvPr id="22539" name="Picture 6" descr="салат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1882775" cy="1989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2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back21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877050" cy="687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5" name="Picture 3" descr="back21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9975" y="0"/>
            <a:ext cx="6804025" cy="680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6" name="Oval 4"/>
          <p:cNvSpPr>
            <a:spLocks noChangeArrowheads="1"/>
          </p:cNvSpPr>
          <p:nvPr/>
        </p:nvSpPr>
        <p:spPr bwMode="auto">
          <a:xfrm>
            <a:off x="2051050" y="476250"/>
            <a:ext cx="5761038" cy="2305050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 sz="1800"/>
          </a:p>
        </p:txBody>
      </p:sp>
      <p:sp>
        <p:nvSpPr>
          <p:cNvPr id="23557" name="WordArt 5"/>
          <p:cNvSpPr>
            <a:spLocks noChangeArrowheads="1" noChangeShapeType="1" noTextEdit="1"/>
          </p:cNvSpPr>
          <p:nvPr/>
        </p:nvSpPr>
        <p:spPr bwMode="auto">
          <a:xfrm>
            <a:off x="3132138" y="1196975"/>
            <a:ext cx="3816350" cy="9366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b="1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Витамин  </a:t>
            </a:r>
            <a:r>
              <a:rPr lang="en-US" b="1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D</a:t>
            </a:r>
            <a:endParaRPr lang="ru-RU" b="1" kern="10" dirty="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0066CC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Impact"/>
            </a:endParaRPr>
          </a:p>
        </p:txBody>
      </p:sp>
      <p:pic>
        <p:nvPicPr>
          <p:cNvPr id="23558" name="Picture 6" descr="молоко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0825" y="3429000"/>
            <a:ext cx="4762500" cy="318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9" name="Picture 7" descr="Безимени-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62525" y="3141663"/>
            <a:ext cx="4181475" cy="341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6" grpId="0" animBg="1"/>
      <p:bldP spid="2355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back21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877050" cy="687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79" name="Picture 3" descr="back21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9975" y="0"/>
            <a:ext cx="6804025" cy="680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0" name="Picture 5" descr="unыфtitle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00113" y="333375"/>
            <a:ext cx="2151062" cy="2592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1" name="Picture 6" descr="яйцо разр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850" y="2997200"/>
            <a:ext cx="3887788" cy="2398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2" name="Rectangle 7"/>
          <p:cNvSpPr>
            <a:spLocks noChangeArrowheads="1"/>
          </p:cNvSpPr>
          <p:nvPr/>
        </p:nvSpPr>
        <p:spPr bwMode="auto">
          <a:xfrm>
            <a:off x="4427538" y="5013325"/>
            <a:ext cx="4392612" cy="1511300"/>
          </a:xfrm>
          <a:prstGeom prst="rect">
            <a:avLst/>
          </a:prstGeom>
          <a:solidFill>
            <a:srgbClr val="FFFF00"/>
          </a:solidFill>
          <a:ln w="9525">
            <a:solidFill>
              <a:srgbClr val="FF99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sz="1800"/>
          </a:p>
        </p:txBody>
      </p:sp>
      <p:sp>
        <p:nvSpPr>
          <p:cNvPr id="24583" name="Text Box 8"/>
          <p:cNvSpPr txBox="1">
            <a:spLocks noChangeArrowheads="1"/>
          </p:cNvSpPr>
          <p:nvPr/>
        </p:nvSpPr>
        <p:spPr bwMode="auto">
          <a:xfrm>
            <a:off x="4500563" y="5157788"/>
            <a:ext cx="4133850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chemeClr val="accent2"/>
                </a:solidFill>
              </a:rPr>
              <a:t> </a:t>
            </a:r>
            <a:r>
              <a:rPr lang="ru-RU" sz="2400" b="1" dirty="0"/>
              <a:t>Витамин </a:t>
            </a:r>
            <a:r>
              <a:rPr lang="en-US" sz="2400" b="1" dirty="0"/>
              <a:t>D </a:t>
            </a:r>
            <a:r>
              <a:rPr lang="ru-RU" sz="2400" b="1" dirty="0"/>
              <a:t>важен для раз-</a:t>
            </a:r>
          </a:p>
          <a:p>
            <a:r>
              <a:rPr lang="ru-RU" sz="2400" b="1" dirty="0"/>
              <a:t>вития костей и зубов </a:t>
            </a:r>
          </a:p>
          <a:p>
            <a:r>
              <a:rPr lang="ru-RU" sz="2400" b="1" dirty="0"/>
              <a:t>младенцев.</a:t>
            </a:r>
          </a:p>
        </p:txBody>
      </p:sp>
      <p:pic>
        <p:nvPicPr>
          <p:cNvPr id="24584" name="Picture 9" descr="kury2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87900" y="3500438"/>
            <a:ext cx="3168650" cy="137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5" name="Picture 10" descr="eda49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101013" y="5734050"/>
            <a:ext cx="838200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6" name="Picture 11" descr="eda1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908175" y="3213100"/>
            <a:ext cx="1143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7" name="Picture 12" descr="natu002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651500" y="260350"/>
            <a:ext cx="3184525" cy="318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45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45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4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orashar12"/>
          <p:cNvPicPr>
            <a:picLocks noChangeAspect="1" noChangeArrowheads="1"/>
          </p:cNvPicPr>
          <p:nvPr/>
        </p:nvPicPr>
        <p:blipFill>
          <a:blip r:embed="rId2" cstate="print"/>
          <a:srcRect b="3909"/>
          <a:stretch>
            <a:fillRect/>
          </a:stretch>
        </p:blipFill>
        <p:spPr bwMode="auto">
          <a:xfrm>
            <a:off x="0" y="0"/>
            <a:ext cx="9144000" cy="6888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3" name="Picture 3" descr="e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35150" y="3860800"/>
            <a:ext cx="4032250" cy="276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4" name="Picture 4" descr="de1eaa6e4f7c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388" y="5324475"/>
            <a:ext cx="2592387" cy="1533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5" name="Picture 5" descr="cf3e343ee06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3141663"/>
            <a:ext cx="2438400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6" name="Oval 6"/>
          <p:cNvSpPr>
            <a:spLocks noChangeArrowheads="1"/>
          </p:cNvSpPr>
          <p:nvPr/>
        </p:nvSpPr>
        <p:spPr bwMode="auto">
          <a:xfrm>
            <a:off x="2339975" y="188913"/>
            <a:ext cx="5040313" cy="2089150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 sz="1800"/>
          </a:p>
        </p:txBody>
      </p:sp>
      <p:sp>
        <p:nvSpPr>
          <p:cNvPr id="25607" name="WordArt 7"/>
          <p:cNvSpPr>
            <a:spLocks noChangeArrowheads="1" noChangeShapeType="1" noTextEdit="1"/>
          </p:cNvSpPr>
          <p:nvPr/>
        </p:nvSpPr>
        <p:spPr bwMode="auto">
          <a:xfrm>
            <a:off x="2987675" y="620713"/>
            <a:ext cx="3529013" cy="9366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b="1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Витамин  Е</a:t>
            </a:r>
          </a:p>
        </p:txBody>
      </p:sp>
      <p:pic>
        <p:nvPicPr>
          <p:cNvPr id="25608" name="Picture 8" descr="41547491a4d8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576888" y="2565400"/>
            <a:ext cx="3567112" cy="407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25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6" grpId="0" animBg="1"/>
      <p:bldP spid="2560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orashar12"/>
          <p:cNvPicPr>
            <a:picLocks noChangeAspect="1" noChangeArrowheads="1"/>
          </p:cNvPicPr>
          <p:nvPr/>
        </p:nvPicPr>
        <p:blipFill>
          <a:blip r:embed="rId2" cstate="print"/>
          <a:srcRect b="3909"/>
          <a:stretch>
            <a:fillRect/>
          </a:stretch>
        </p:blipFill>
        <p:spPr bwMode="auto">
          <a:xfrm>
            <a:off x="0" y="0"/>
            <a:ext cx="9144000" cy="6888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7" name="Picture 3" descr="петрушк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4013200" cy="400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8" name="Picture 4" descr="лук зел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80000" y="0"/>
            <a:ext cx="4064000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9" name="Picture 5" descr="укроп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771775" y="4038600"/>
            <a:ext cx="4025900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0" name="Picture 6" descr="салат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295900" y="2794000"/>
            <a:ext cx="3848100" cy="406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1" name="Picture 7" descr="604ec0e4946d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4332288"/>
            <a:ext cx="3384550" cy="2525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2" name="Picture 8" descr="горох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851275" y="333375"/>
            <a:ext cx="2081213" cy="325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3" name="Picture 9" descr="горох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492500" y="3644900"/>
            <a:ext cx="1811338" cy="2830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0070C0"/>
                </a:solidFill>
                <a:latin typeface="Bookman Old Style" pitchFamily="18" charset="0"/>
              </a:rPr>
              <a:t>Минеральные вещества</a:t>
            </a:r>
            <a:endParaRPr lang="ru-RU" b="1" i="1" dirty="0">
              <a:solidFill>
                <a:srgbClr val="0070C0"/>
              </a:solidFill>
              <a:latin typeface="Bookman Old Style" pitchFamily="18" charset="0"/>
            </a:endParaRPr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340769"/>
            <a:ext cx="4040188" cy="576064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7030A0"/>
                </a:solidFill>
              </a:rPr>
              <a:t>5 основных веществ</a:t>
            </a:r>
            <a:endParaRPr lang="ru-RU" dirty="0">
              <a:solidFill>
                <a:srgbClr val="7030A0"/>
              </a:solidFill>
            </a:endParaRPr>
          </a:p>
        </p:txBody>
      </p:sp>
      <p:graphicFrame>
        <p:nvGraphicFramePr>
          <p:cNvPr id="7" name="Содержимое 6"/>
          <p:cNvGraphicFramePr>
            <a:graphicFrameLocks noGrp="1"/>
          </p:cNvGraphicFramePr>
          <p:nvPr>
            <p:ph sz="half" idx="2"/>
          </p:nvPr>
        </p:nvGraphicFramePr>
        <p:xfrm>
          <a:off x="457200" y="2174875"/>
          <a:ext cx="4040188" cy="39512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0" name="Текст 9"/>
          <p:cNvSpPr>
            <a:spLocks noGrp="1"/>
          </p:cNvSpPr>
          <p:nvPr>
            <p:ph type="body" sz="quarter" idx="3"/>
          </p:nvPr>
        </p:nvSpPr>
        <p:spPr>
          <a:xfrm>
            <a:off x="4645025" y="1268760"/>
            <a:ext cx="4041775" cy="792088"/>
          </a:xfrm>
        </p:spPr>
        <p:txBody>
          <a:bodyPr>
            <a:normAutofit fontScale="92500"/>
          </a:bodyPr>
          <a:lstStyle/>
          <a:p>
            <a:r>
              <a:rPr lang="ru-RU" dirty="0" smtClean="0"/>
              <a:t>Минеральные вещества рассеяны по всему организму.</a:t>
            </a:r>
            <a:endParaRPr lang="ru-RU" dirty="0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4"/>
          </p:nvPr>
        </p:nvSpPr>
        <p:spPr/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dirty="0" smtClean="0">
                <a:solidFill>
                  <a:srgbClr val="002060"/>
                </a:solidFill>
              </a:rPr>
              <a:t>Ученые считают также, что для нормальной жизнедеятельности организма ему необходимы железо, медь, марганец, цинк, йод, хром, кобальт, фтор, молибден, никель, стронций, кремний, ванадий и селен. Эти элементы входят в состав любого живого существа растительного и животного происхождения. Без них жизнь просто невозможна.</a:t>
            </a:r>
            <a:endParaRPr lang="ru-RU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2" dur="2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 build="p"/>
      <p:bldGraphic spid="7" grpId="0">
        <p:bldAsOne/>
      </p:bldGraphic>
      <p:bldP spid="10" grpId="0" build="p"/>
      <p:bldP spid="8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3"/>
          <p:cNvSpPr>
            <a:spLocks noChangeArrowheads="1"/>
          </p:cNvSpPr>
          <p:nvPr/>
        </p:nvSpPr>
        <p:spPr bwMode="auto">
          <a:xfrm>
            <a:off x="468313" y="2420938"/>
            <a:ext cx="8353425" cy="1511300"/>
          </a:xfrm>
          <a:prstGeom prst="rect">
            <a:avLst/>
          </a:prstGeom>
          <a:solidFill>
            <a:srgbClr val="FFFF99"/>
          </a:solidFill>
          <a:ln w="9525">
            <a:solidFill>
              <a:srgbClr val="FF99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sz="1800"/>
          </a:p>
        </p:txBody>
      </p:sp>
      <p:sp>
        <p:nvSpPr>
          <p:cNvPr id="22531" name="Text Box 4"/>
          <p:cNvSpPr txBox="1">
            <a:spLocks noChangeArrowheads="1"/>
          </p:cNvSpPr>
          <p:nvPr/>
        </p:nvSpPr>
        <p:spPr bwMode="auto">
          <a:xfrm>
            <a:off x="611188" y="2492375"/>
            <a:ext cx="8086725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chemeClr val="accent2"/>
                </a:solidFill>
              </a:rPr>
              <a:t>  </a:t>
            </a:r>
            <a:r>
              <a:rPr lang="ru-RU" sz="2400" b="1" dirty="0"/>
              <a:t>Каждый вид продуктов полезен по - своему. Очень </a:t>
            </a:r>
          </a:p>
          <a:p>
            <a:r>
              <a:rPr lang="ru-RU" sz="2400" b="1" dirty="0"/>
              <a:t>важно, чтобы мы употребляли в правильной про-</a:t>
            </a:r>
          </a:p>
          <a:p>
            <a:r>
              <a:rPr lang="ru-RU" sz="2400" b="1" dirty="0"/>
              <a:t>порции все необходимые продукты.</a:t>
            </a:r>
          </a:p>
        </p:txBody>
      </p:sp>
      <p:sp>
        <p:nvSpPr>
          <p:cNvPr id="11268" name="AutoShape 8"/>
          <p:cNvSpPr>
            <a:spLocks noChangeArrowheads="1"/>
          </p:cNvSpPr>
          <p:nvPr/>
        </p:nvSpPr>
        <p:spPr bwMode="auto">
          <a:xfrm rot="-9801571">
            <a:off x="673100" y="4508500"/>
            <a:ext cx="2519363" cy="2016125"/>
          </a:xfrm>
          <a:prstGeom prst="wedgeEllipseCallout">
            <a:avLst>
              <a:gd name="adj1" fmla="val -21481"/>
              <a:gd name="adj2" fmla="val 70602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rot="10800000"/>
          <a:lstStyle/>
          <a:p>
            <a:pPr algn="ctr"/>
            <a:endParaRPr lang="ru-RU" sz="1800">
              <a:latin typeface="Arial" pitchFamily="34" charset="0"/>
            </a:endParaRPr>
          </a:p>
        </p:txBody>
      </p:sp>
      <p:sp>
        <p:nvSpPr>
          <p:cNvPr id="11269" name="AutoShape 9"/>
          <p:cNvSpPr>
            <a:spLocks noChangeArrowheads="1"/>
          </p:cNvSpPr>
          <p:nvPr/>
        </p:nvSpPr>
        <p:spPr bwMode="auto">
          <a:xfrm rot="6772631">
            <a:off x="6199981" y="4393407"/>
            <a:ext cx="2003425" cy="2522538"/>
          </a:xfrm>
          <a:prstGeom prst="wedgeEllipseCallout">
            <a:avLst>
              <a:gd name="adj1" fmla="val -33347"/>
              <a:gd name="adj2" fmla="val 81588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rot="10800000" vert="eaVert"/>
          <a:lstStyle/>
          <a:p>
            <a:pPr algn="ctr"/>
            <a:endParaRPr lang="ru-RU" sz="1800">
              <a:latin typeface="Arial" pitchFamily="34" charset="0"/>
            </a:endParaRPr>
          </a:p>
        </p:txBody>
      </p:sp>
      <p:sp>
        <p:nvSpPr>
          <p:cNvPr id="11270" name="AutoShape 10"/>
          <p:cNvSpPr>
            <a:spLocks noChangeArrowheads="1"/>
          </p:cNvSpPr>
          <p:nvPr/>
        </p:nvSpPr>
        <p:spPr bwMode="auto">
          <a:xfrm flipH="1">
            <a:off x="250825" y="0"/>
            <a:ext cx="2016125" cy="2016125"/>
          </a:xfrm>
          <a:prstGeom prst="wedgeEllipseCallout">
            <a:avLst>
              <a:gd name="adj1" fmla="val -56931"/>
              <a:gd name="adj2" fmla="val 69995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endParaRPr lang="ru-RU" sz="1800">
              <a:latin typeface="Arial" pitchFamily="34" charset="0"/>
            </a:endParaRPr>
          </a:p>
        </p:txBody>
      </p:sp>
      <p:sp>
        <p:nvSpPr>
          <p:cNvPr id="11271" name="AutoShape 11"/>
          <p:cNvSpPr>
            <a:spLocks noChangeArrowheads="1"/>
          </p:cNvSpPr>
          <p:nvPr/>
        </p:nvSpPr>
        <p:spPr bwMode="auto">
          <a:xfrm>
            <a:off x="6732588" y="188913"/>
            <a:ext cx="2016125" cy="1870075"/>
          </a:xfrm>
          <a:prstGeom prst="wedgeEllipseCallout">
            <a:avLst>
              <a:gd name="adj1" fmla="val -43778"/>
              <a:gd name="adj2" fmla="val 75384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endParaRPr lang="ru-RU" sz="1800">
              <a:latin typeface="Arial" pitchFamily="34" charset="0"/>
            </a:endParaRPr>
          </a:p>
        </p:txBody>
      </p:sp>
      <p:sp>
        <p:nvSpPr>
          <p:cNvPr id="11272" name="Text Box 12"/>
          <p:cNvSpPr txBox="1">
            <a:spLocks noChangeArrowheads="1"/>
          </p:cNvSpPr>
          <p:nvPr/>
        </p:nvSpPr>
        <p:spPr bwMode="auto">
          <a:xfrm>
            <a:off x="468313" y="620713"/>
            <a:ext cx="1871662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600" b="1" dirty="0">
                <a:solidFill>
                  <a:srgbClr val="008000"/>
                </a:solidFill>
                <a:latin typeface="Arial" pitchFamily="34" charset="0"/>
              </a:rPr>
              <a:t>жиры</a:t>
            </a:r>
          </a:p>
        </p:txBody>
      </p:sp>
      <p:sp>
        <p:nvSpPr>
          <p:cNvPr id="11273" name="Text Box 13"/>
          <p:cNvSpPr txBox="1">
            <a:spLocks noChangeArrowheads="1"/>
          </p:cNvSpPr>
          <p:nvPr/>
        </p:nvSpPr>
        <p:spPr bwMode="auto">
          <a:xfrm>
            <a:off x="6804025" y="836613"/>
            <a:ext cx="18732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600" b="1" dirty="0">
                <a:solidFill>
                  <a:srgbClr val="008000"/>
                </a:solidFill>
                <a:latin typeface="Arial" pitchFamily="34" charset="0"/>
              </a:rPr>
              <a:t>белки</a:t>
            </a:r>
          </a:p>
        </p:txBody>
      </p:sp>
      <p:sp>
        <p:nvSpPr>
          <p:cNvPr id="11274" name="Text Box 14"/>
          <p:cNvSpPr txBox="1">
            <a:spLocks noChangeArrowheads="1"/>
          </p:cNvSpPr>
          <p:nvPr/>
        </p:nvSpPr>
        <p:spPr bwMode="auto">
          <a:xfrm>
            <a:off x="6156325" y="5300663"/>
            <a:ext cx="26638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600" b="1" dirty="0">
                <a:solidFill>
                  <a:srgbClr val="008000"/>
                </a:solidFill>
                <a:latin typeface="Arial" pitchFamily="34" charset="0"/>
              </a:rPr>
              <a:t>углеводы</a:t>
            </a:r>
          </a:p>
        </p:txBody>
      </p:sp>
      <p:sp>
        <p:nvSpPr>
          <p:cNvPr id="11275" name="Text Box 15"/>
          <p:cNvSpPr txBox="1">
            <a:spLocks noChangeArrowheads="1"/>
          </p:cNvSpPr>
          <p:nvPr/>
        </p:nvSpPr>
        <p:spPr bwMode="auto">
          <a:xfrm>
            <a:off x="684213" y="5157788"/>
            <a:ext cx="27368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600" b="1" dirty="0">
                <a:solidFill>
                  <a:srgbClr val="008000"/>
                </a:solidFill>
                <a:latin typeface="Arial" pitchFamily="34" charset="0"/>
              </a:rPr>
              <a:t>витамины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30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3000"/>
                                        <p:tgtEl>
                                          <p:spTgt spid="11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30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0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3000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20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20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3000" fill="hold"/>
                                        <p:tgtEl>
                                          <p:spTgt spid="112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000" fill="hold"/>
                                        <p:tgtEl>
                                          <p:spTgt spid="112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3000"/>
                                        <p:tgtEl>
                                          <p:spTgt spid="11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2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2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3000" fill="hold"/>
                                        <p:tgtEl>
                                          <p:spTgt spid="112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000" fill="hold"/>
                                        <p:tgtEl>
                                          <p:spTgt spid="112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3000"/>
                                        <p:tgtEl>
                                          <p:spTgt spid="11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1" dur="20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1" grpId="0"/>
      <p:bldP spid="11268" grpId="0" animBg="1"/>
      <p:bldP spid="11269" grpId="0" animBg="1"/>
      <p:bldP spid="11270" grpId="0" animBg="1"/>
      <p:bldP spid="11271" grpId="0" animBg="1"/>
      <p:bldP spid="11272" grpId="0"/>
      <p:bldP spid="11273" grpId="0"/>
      <p:bldP spid="11274" grpId="0"/>
      <p:bldP spid="1127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27651" name="Rectangle 3"/>
          <p:cNvSpPr>
            <a:spLocks noGrp="1"/>
          </p:cNvSpPr>
          <p:nvPr>
            <p:ph type="body" idx="1"/>
          </p:nvPr>
        </p:nvSpPr>
        <p:spPr>
          <a:xfrm>
            <a:off x="457200" y="2060575"/>
            <a:ext cx="8229600" cy="4065588"/>
          </a:xfrm>
        </p:spPr>
        <p:txBody>
          <a:bodyPr/>
          <a:lstStyle/>
          <a:p>
            <a:pPr>
              <a:buFont typeface="Arial" pitchFamily="34" charset="0"/>
              <a:buNone/>
            </a:pPr>
            <a:r>
              <a:rPr lang="ru-RU" b="1" smtClean="0">
                <a:solidFill>
                  <a:srgbClr val="BD1D43"/>
                </a:solidFill>
              </a:rPr>
              <a:t>1. Воздерживайтесь от жирной пищи.</a:t>
            </a:r>
          </a:p>
          <a:p>
            <a:pPr>
              <a:buFont typeface="Arial" pitchFamily="34" charset="0"/>
              <a:buNone/>
            </a:pPr>
            <a:r>
              <a:rPr lang="ru-RU" b="1" smtClean="0">
                <a:solidFill>
                  <a:srgbClr val="BD1D43"/>
                </a:solidFill>
              </a:rPr>
              <a:t>2. Остерегайтесь острой и солёной пищи.</a:t>
            </a:r>
          </a:p>
          <a:p>
            <a:pPr>
              <a:buFont typeface="Arial" pitchFamily="34" charset="0"/>
              <a:buNone/>
            </a:pPr>
            <a:r>
              <a:rPr lang="ru-RU" b="1" smtClean="0">
                <a:solidFill>
                  <a:srgbClr val="BD1D43"/>
                </a:solidFill>
              </a:rPr>
              <a:t>3. Ешьте меньше сладкого, помните: «Сладостей тысячи, а здоровье одно»</a:t>
            </a:r>
          </a:p>
          <a:p>
            <a:pPr>
              <a:buFont typeface="Arial" pitchFamily="34" charset="0"/>
              <a:buNone/>
            </a:pPr>
            <a:r>
              <a:rPr lang="ru-RU" b="1" smtClean="0">
                <a:solidFill>
                  <a:srgbClr val="BD1D43"/>
                </a:solidFill>
              </a:rPr>
              <a:t>4. Овощи и фрукты – полезные продукты.</a:t>
            </a:r>
          </a:p>
          <a:p>
            <a:pPr>
              <a:buFont typeface="Arial" pitchFamily="34" charset="0"/>
              <a:buNone/>
            </a:pPr>
            <a:r>
              <a:rPr lang="ru-RU" b="1" smtClean="0">
                <a:solidFill>
                  <a:srgbClr val="BD1D43"/>
                </a:solidFill>
              </a:rPr>
              <a:t>5. Питание должно разнообразным и сбалансированным.</a:t>
            </a:r>
          </a:p>
          <a:p>
            <a:endParaRPr lang="ru-RU" b="1" smtClean="0">
              <a:solidFill>
                <a:srgbClr val="BD1D43"/>
              </a:solidFill>
            </a:endParaRPr>
          </a:p>
        </p:txBody>
      </p:sp>
      <p:sp>
        <p:nvSpPr>
          <p:cNvPr id="27652" name="WordArt 4"/>
          <p:cNvSpPr>
            <a:spLocks noChangeArrowheads="1" noChangeShapeType="1" noTextEdit="1"/>
          </p:cNvSpPr>
          <p:nvPr/>
        </p:nvSpPr>
        <p:spPr bwMode="auto">
          <a:xfrm>
            <a:off x="684213" y="260350"/>
            <a:ext cx="2376487" cy="93662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solidFill>
                  <a:srgbClr val="BD1D43"/>
                </a:soli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  <a:t>Советы по </a:t>
            </a:r>
          </a:p>
        </p:txBody>
      </p:sp>
      <p:sp>
        <p:nvSpPr>
          <p:cNvPr id="27653" name="WordArt 5"/>
          <p:cNvSpPr>
            <a:spLocks noChangeArrowheads="1" noChangeShapeType="1" noTextEdit="1"/>
          </p:cNvSpPr>
          <p:nvPr/>
        </p:nvSpPr>
        <p:spPr bwMode="auto">
          <a:xfrm rot="-378030">
            <a:off x="1692275" y="765175"/>
            <a:ext cx="5616575" cy="1008063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ru-RU" sz="3600" kern="10" dirty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  <a:t>«Здоровому питанию»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5" name="WordArt 3"/>
          <p:cNvSpPr>
            <a:spLocks noChangeArrowheads="1" noChangeShapeType="1" noTextEdit="1"/>
          </p:cNvSpPr>
          <p:nvPr/>
        </p:nvSpPr>
        <p:spPr bwMode="auto">
          <a:xfrm>
            <a:off x="1258888" y="1125538"/>
            <a:ext cx="6481762" cy="3240087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40356"/>
              </a:avLst>
            </a:prstTxWarp>
          </a:bodyPr>
          <a:lstStyle/>
          <a:p>
            <a:pPr algn="ctr"/>
            <a:r>
              <a:rPr lang="ru-RU" sz="3600" kern="10">
                <a:ln w="12700">
                  <a:solidFill>
                    <a:srgbClr val="993366"/>
                  </a:solidFill>
                  <a:round/>
                  <a:headEnd/>
                  <a:tailEnd/>
                </a:ln>
                <a:solidFill>
                  <a:srgbClr val="FF6600"/>
                </a:solid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Спасибо за внимание!</a:t>
            </a:r>
          </a:p>
          <a:p>
            <a:pPr algn="ctr"/>
            <a:r>
              <a:rPr lang="ru-RU" sz="3600" kern="10">
                <a:ln w="12700">
                  <a:solidFill>
                    <a:srgbClr val="993366"/>
                  </a:solidFill>
                  <a:round/>
                  <a:headEnd/>
                  <a:tailEnd/>
                </a:ln>
                <a:solidFill>
                  <a:srgbClr val="FF6600"/>
                </a:solid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Будьте здоровы!</a:t>
            </a:r>
          </a:p>
        </p:txBody>
      </p:sp>
      <p:pic>
        <p:nvPicPr>
          <p:cNvPr id="29699" name="Picture 4" descr="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524000" cy="156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0" name="Picture 5" descr="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4663" y="0"/>
            <a:ext cx="1492250" cy="1989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1" name="Picture 6" descr="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59113" y="0"/>
            <a:ext cx="987425" cy="177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2" name="Picture 7" descr="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692275" y="0"/>
            <a:ext cx="1257300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6" name="Picture 8" descr="cherries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164388" y="5157788"/>
            <a:ext cx="1295400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4" name="Picture 11" descr="1c85297d3328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707607">
            <a:off x="468313" y="4868863"/>
            <a:ext cx="1785937" cy="1449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5" name="Picture 10" descr="8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164388" y="260350"/>
            <a:ext cx="171450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6" name="Picture 11" descr="Apple_jumps"/>
          <p:cNvPicPr>
            <a:picLocks noChangeAspect="1" noChangeArrowheads="1" noCrop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940425" y="260350"/>
            <a:ext cx="1028700" cy="1343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389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1000"/>
                                        <p:tgtEl>
                                          <p:spTgt spid="430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430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430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3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orashar12"/>
          <p:cNvPicPr>
            <a:picLocks noChangeAspect="1" noChangeArrowheads="1"/>
          </p:cNvPicPr>
          <p:nvPr/>
        </p:nvPicPr>
        <p:blipFill>
          <a:blip r:embed="rId2" cstate="print"/>
          <a:srcRect b="3909"/>
          <a:stretch>
            <a:fillRect/>
          </a:stretch>
        </p:blipFill>
        <p:spPr bwMode="auto">
          <a:xfrm>
            <a:off x="0" y="0"/>
            <a:ext cx="9144000" cy="6888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4" name="Oval 3"/>
          <p:cNvSpPr>
            <a:spLocks noChangeArrowheads="1"/>
          </p:cNvSpPr>
          <p:nvPr/>
        </p:nvSpPr>
        <p:spPr bwMode="auto">
          <a:xfrm>
            <a:off x="900113" y="2852738"/>
            <a:ext cx="4968875" cy="1584325"/>
          </a:xfrm>
          <a:prstGeom prst="ellipse">
            <a:avLst/>
          </a:prstGeom>
          <a:solidFill>
            <a:srgbClr val="FF99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 sz="1800"/>
          </a:p>
        </p:txBody>
      </p:sp>
      <p:sp>
        <p:nvSpPr>
          <p:cNvPr id="23555" name="WordArt 4"/>
          <p:cNvSpPr>
            <a:spLocks noChangeArrowheads="1" noChangeShapeType="1" noTextEdit="1"/>
          </p:cNvSpPr>
          <p:nvPr/>
        </p:nvSpPr>
        <p:spPr bwMode="auto">
          <a:xfrm>
            <a:off x="1979613" y="3068638"/>
            <a:ext cx="3024187" cy="6905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4000" b="1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белки</a:t>
            </a:r>
          </a:p>
        </p:txBody>
      </p:sp>
      <p:sp>
        <p:nvSpPr>
          <p:cNvPr id="12293" name="Rectangle 5"/>
          <p:cNvSpPr>
            <a:spLocks noChangeArrowheads="1"/>
          </p:cNvSpPr>
          <p:nvPr/>
        </p:nvSpPr>
        <p:spPr bwMode="auto">
          <a:xfrm>
            <a:off x="2268538" y="5013325"/>
            <a:ext cx="5759450" cy="1584325"/>
          </a:xfrm>
          <a:prstGeom prst="rect">
            <a:avLst/>
          </a:prstGeom>
          <a:solidFill>
            <a:schemeClr val="bg1"/>
          </a:solidFill>
          <a:ln w="9525">
            <a:solidFill>
              <a:srgbClr val="FF99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sz="1800"/>
          </a:p>
        </p:txBody>
      </p:sp>
      <p:sp>
        <p:nvSpPr>
          <p:cNvPr id="12294" name="Text Box 6"/>
          <p:cNvSpPr txBox="1">
            <a:spLocks noChangeArrowheads="1"/>
          </p:cNvSpPr>
          <p:nvPr/>
        </p:nvSpPr>
        <p:spPr bwMode="auto">
          <a:xfrm>
            <a:off x="2267744" y="5373216"/>
            <a:ext cx="568863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accent2"/>
                </a:solidFill>
              </a:rPr>
              <a:t>  </a:t>
            </a:r>
            <a:r>
              <a:rPr lang="ru-RU" sz="2400" b="1" dirty="0">
                <a:solidFill>
                  <a:srgbClr val="008000"/>
                </a:solidFill>
              </a:rPr>
              <a:t>Белки - вещества, </a:t>
            </a:r>
            <a:r>
              <a:rPr lang="ru-RU" sz="2400" b="1" dirty="0" smtClean="0">
                <a:solidFill>
                  <a:srgbClr val="008000"/>
                </a:solidFill>
              </a:rPr>
              <a:t>идущие на </a:t>
            </a:r>
            <a:r>
              <a:rPr lang="ru-RU" sz="2400" b="1" dirty="0">
                <a:solidFill>
                  <a:srgbClr val="008000"/>
                </a:solidFill>
              </a:rPr>
              <a:t>постройку </a:t>
            </a:r>
            <a:endParaRPr lang="ru-RU" sz="2400" b="1" dirty="0" smtClean="0">
              <a:solidFill>
                <a:srgbClr val="008000"/>
              </a:solidFill>
            </a:endParaRPr>
          </a:p>
          <a:p>
            <a:r>
              <a:rPr lang="ru-RU" sz="2400" b="1" dirty="0" smtClean="0">
                <a:solidFill>
                  <a:srgbClr val="008000"/>
                </a:solidFill>
              </a:rPr>
              <a:t>клеток организма </a:t>
            </a:r>
            <a:r>
              <a:rPr lang="ru-RU" sz="2400" b="1" dirty="0">
                <a:solidFill>
                  <a:srgbClr val="008000"/>
                </a:solidFill>
              </a:rPr>
              <a:t>и дающие ему силу.</a:t>
            </a:r>
          </a:p>
        </p:txBody>
      </p:sp>
      <p:pic>
        <p:nvPicPr>
          <p:cNvPr id="12295" name="Picture 7" descr="4f5359d1c6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59563" y="1557338"/>
            <a:ext cx="2165350" cy="172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6" name="Picture 8" descr="378fad2bdb1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32363" y="333375"/>
            <a:ext cx="3455987" cy="160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7" name="Picture 9" descr="korova0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3850" y="260350"/>
            <a:ext cx="2335213" cy="270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8" name="Picture 10" descr="2c887bd95f8b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156325" y="188913"/>
            <a:ext cx="2663825" cy="2122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4" grpId="0" animBg="1"/>
      <p:bldP spid="23555" grpId="0"/>
      <p:bldP spid="12293" grpId="0" animBg="1"/>
      <p:bldP spid="1229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orashar12"/>
          <p:cNvPicPr>
            <a:picLocks noChangeAspect="1" noChangeArrowheads="1"/>
          </p:cNvPicPr>
          <p:nvPr/>
        </p:nvPicPr>
        <p:blipFill>
          <a:blip r:embed="rId2" cstate="print"/>
          <a:srcRect b="3909"/>
          <a:stretch>
            <a:fillRect/>
          </a:stretch>
        </p:blipFill>
        <p:spPr bwMode="auto">
          <a:xfrm>
            <a:off x="0" y="0"/>
            <a:ext cx="9144000" cy="6888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2" name="Oval 3"/>
          <p:cNvSpPr>
            <a:spLocks noChangeArrowheads="1"/>
          </p:cNvSpPr>
          <p:nvPr/>
        </p:nvSpPr>
        <p:spPr bwMode="auto">
          <a:xfrm>
            <a:off x="1331913" y="260350"/>
            <a:ext cx="6192837" cy="1871663"/>
          </a:xfrm>
          <a:prstGeom prst="ellipse">
            <a:avLst/>
          </a:prstGeom>
          <a:solidFill>
            <a:srgbClr val="FF99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 sz="1800"/>
          </a:p>
        </p:txBody>
      </p:sp>
      <p:sp>
        <p:nvSpPr>
          <p:cNvPr id="25603" name="WordArt 4"/>
          <p:cNvSpPr>
            <a:spLocks noChangeArrowheads="1" noChangeShapeType="1" noTextEdit="1"/>
          </p:cNvSpPr>
          <p:nvPr/>
        </p:nvSpPr>
        <p:spPr bwMode="auto">
          <a:xfrm>
            <a:off x="2916238" y="836613"/>
            <a:ext cx="3095625" cy="7207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4000" b="1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жиры</a:t>
            </a:r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323850" y="5229225"/>
            <a:ext cx="8569325" cy="1296988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sz="1800"/>
          </a:p>
        </p:txBody>
      </p:sp>
      <p:sp>
        <p:nvSpPr>
          <p:cNvPr id="14342" name="Text Box 6"/>
          <p:cNvSpPr txBox="1">
            <a:spLocks noChangeArrowheads="1"/>
          </p:cNvSpPr>
          <p:nvPr/>
        </p:nvSpPr>
        <p:spPr bwMode="auto">
          <a:xfrm>
            <a:off x="395288" y="5445125"/>
            <a:ext cx="8237537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chemeClr val="accent2"/>
                </a:solidFill>
              </a:rPr>
              <a:t>  </a:t>
            </a:r>
            <a:r>
              <a:rPr lang="ru-RU" sz="2400" b="1" dirty="0"/>
              <a:t>Жиры дают нам энергию и защищают нас от холода,</a:t>
            </a:r>
          </a:p>
          <a:p>
            <a:r>
              <a:rPr lang="ru-RU" sz="2400" b="1" dirty="0"/>
              <a:t>образуя тонкий слой жира под кожей. </a:t>
            </a:r>
          </a:p>
        </p:txBody>
      </p:sp>
      <p:pic>
        <p:nvPicPr>
          <p:cNvPr id="14343" name="Picture 7" descr="807832074b0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3800" y="2708275"/>
            <a:ext cx="2951163" cy="242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4" name="Picture 8" descr="молочко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64388" y="1484313"/>
            <a:ext cx="1633537" cy="3500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5" name="Picture 9" descr="19587000280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5288" y="1628775"/>
            <a:ext cx="3324225" cy="3375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6" name="Picture 10" descr="2c887bd95f8b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771775" y="2205038"/>
            <a:ext cx="2663825" cy="2122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21" dur="20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3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24" dur="20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2" grpId="0" animBg="1"/>
      <p:bldP spid="25603" grpId="0"/>
      <p:bldP spid="14341" grpId="0" animBg="1"/>
      <p:bldP spid="1434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orashar12"/>
          <p:cNvPicPr>
            <a:picLocks noChangeAspect="1" noChangeArrowheads="1"/>
          </p:cNvPicPr>
          <p:nvPr/>
        </p:nvPicPr>
        <p:blipFill>
          <a:blip r:embed="rId2" cstate="print"/>
          <a:srcRect b="3909"/>
          <a:stretch>
            <a:fillRect/>
          </a:stretch>
        </p:blipFill>
        <p:spPr bwMode="auto">
          <a:xfrm>
            <a:off x="0" y="0"/>
            <a:ext cx="9144000" cy="6888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78" name="Oval 3"/>
          <p:cNvSpPr>
            <a:spLocks noChangeArrowheads="1"/>
          </p:cNvSpPr>
          <p:nvPr/>
        </p:nvSpPr>
        <p:spPr bwMode="auto">
          <a:xfrm>
            <a:off x="2051050" y="2420938"/>
            <a:ext cx="5545138" cy="1655762"/>
          </a:xfrm>
          <a:prstGeom prst="ellipse">
            <a:avLst/>
          </a:prstGeom>
          <a:solidFill>
            <a:srgbClr val="FF66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 sz="1800"/>
          </a:p>
        </p:txBody>
      </p:sp>
      <p:sp>
        <p:nvSpPr>
          <p:cNvPr id="24579" name="WordArt 4"/>
          <p:cNvSpPr>
            <a:spLocks noChangeArrowheads="1" noChangeShapeType="1" noTextEdit="1"/>
          </p:cNvSpPr>
          <p:nvPr/>
        </p:nvSpPr>
        <p:spPr bwMode="auto">
          <a:xfrm>
            <a:off x="2843213" y="2997200"/>
            <a:ext cx="3960812" cy="7207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4000" b="1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углеводы</a:t>
            </a:r>
          </a:p>
        </p:txBody>
      </p:sp>
      <p:sp>
        <p:nvSpPr>
          <p:cNvPr id="13317" name="Rectangle 5"/>
          <p:cNvSpPr>
            <a:spLocks noChangeArrowheads="1"/>
          </p:cNvSpPr>
          <p:nvPr/>
        </p:nvSpPr>
        <p:spPr bwMode="auto">
          <a:xfrm>
            <a:off x="684213" y="4149725"/>
            <a:ext cx="8064500" cy="1223963"/>
          </a:xfrm>
          <a:prstGeom prst="rect">
            <a:avLst/>
          </a:prstGeom>
          <a:solidFill>
            <a:schemeClr val="bg1"/>
          </a:solidFill>
          <a:ln w="9525">
            <a:solidFill>
              <a:srgbClr val="FF99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sz="1800"/>
          </a:p>
        </p:txBody>
      </p:sp>
      <p:sp>
        <p:nvSpPr>
          <p:cNvPr id="13318" name="Text Box 6"/>
          <p:cNvSpPr txBox="1">
            <a:spLocks noChangeArrowheads="1"/>
          </p:cNvSpPr>
          <p:nvPr/>
        </p:nvSpPr>
        <p:spPr bwMode="auto">
          <a:xfrm>
            <a:off x="611188" y="4365625"/>
            <a:ext cx="7834312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chemeClr val="accent2"/>
                </a:solidFill>
              </a:rPr>
              <a:t>  </a:t>
            </a:r>
            <a:r>
              <a:rPr lang="ru-RU" sz="2400" b="1" dirty="0">
                <a:solidFill>
                  <a:srgbClr val="008000"/>
                </a:solidFill>
              </a:rPr>
              <a:t>Углеводы - вещества,  быстро дающие организму</a:t>
            </a:r>
          </a:p>
          <a:p>
            <a:r>
              <a:rPr lang="ru-RU" sz="2400" b="1" dirty="0">
                <a:solidFill>
                  <a:srgbClr val="008000"/>
                </a:solidFill>
              </a:rPr>
              <a:t>силу и жизненную энергию.</a:t>
            </a:r>
          </a:p>
        </p:txBody>
      </p:sp>
      <p:pic>
        <p:nvPicPr>
          <p:cNvPr id="13319" name="Picture 7" descr="7965ada03afb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79838" y="260350"/>
            <a:ext cx="2089150" cy="1716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0" name="Picture 8" descr="45b708c7a43d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24550" y="0"/>
            <a:ext cx="3219450" cy="2243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10" descr="33141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2916238" cy="2224088"/>
          </a:xfrm>
          <a:prstGeom prst="rect">
            <a:avLst/>
          </a:prstGeom>
          <a:solidFill>
            <a:srgbClr val="FF0000"/>
          </a:solidFill>
          <a:ln w="38100">
            <a:solidFill>
              <a:schemeClr val="accent3">
                <a:lumMod val="75000"/>
              </a:schemeClr>
            </a:solidFill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0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8" grpId="0" animBg="1"/>
      <p:bldP spid="24579" grpId="0"/>
      <p:bldP spid="13317" grpId="0" animBg="1"/>
      <p:bldP spid="1331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smile57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6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3" name="WordArt 3"/>
          <p:cNvSpPr>
            <a:spLocks noChangeArrowheads="1" noChangeShapeType="1" noTextEdit="1"/>
          </p:cNvSpPr>
          <p:nvPr/>
        </p:nvSpPr>
        <p:spPr bwMode="auto">
          <a:xfrm>
            <a:off x="827088" y="260350"/>
            <a:ext cx="7920037" cy="6264275"/>
          </a:xfrm>
          <a:prstGeom prst="rect">
            <a:avLst/>
          </a:prstGeom>
        </p:spPr>
        <p:txBody>
          <a:bodyPr wrap="none" fromWordArt="1">
            <a:prstTxWarp prst="textArchUpPour">
              <a:avLst>
                <a:gd name="adj1" fmla="val 10800004"/>
                <a:gd name="adj2" fmla="val 50000"/>
              </a:avLst>
            </a:prstTxWarp>
          </a:bodyPr>
          <a:lstStyle/>
          <a:p>
            <a:pPr algn="ctr"/>
            <a:r>
              <a:rPr lang="ru-RU" sz="8000" b="1" i="1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В и т а м и </a:t>
            </a:r>
            <a:r>
              <a:rPr lang="ru-RU" sz="8000" b="1" i="1" kern="10" dirty="0" err="1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н</a:t>
            </a:r>
            <a:r>
              <a:rPr lang="ru-RU" sz="8000" b="1" i="1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 </a:t>
            </a:r>
            <a:r>
              <a:rPr lang="ru-RU" sz="8000" b="1" i="1" kern="10" dirty="0" err="1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ы</a:t>
            </a:r>
            <a:endParaRPr lang="ru-RU" sz="8000" b="1" i="1" kern="10" dirty="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0066CC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Impact"/>
            </a:endParaRPr>
          </a:p>
        </p:txBody>
      </p:sp>
      <p:pic>
        <p:nvPicPr>
          <p:cNvPr id="15364" name="Picture 4" descr="c6cf6bbed3d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288" y="3759200"/>
            <a:ext cx="7993062" cy="309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</a:p>
        </p:txBody>
      </p:sp>
      <p:sp>
        <p:nvSpPr>
          <p:cNvPr id="16387" name="Rectangle 3"/>
          <p:cNvSpPr>
            <a:spLocks noGrp="1"/>
          </p:cNvSpPr>
          <p:nvPr>
            <p:ph type="body" idx="1"/>
          </p:nvPr>
        </p:nvSpPr>
        <p:spPr>
          <a:xfrm>
            <a:off x="457200" y="1989138"/>
            <a:ext cx="8229600" cy="4137025"/>
          </a:xfrm>
        </p:spPr>
        <p:txBody>
          <a:bodyPr/>
          <a:lstStyle/>
          <a:p>
            <a:pPr>
              <a:lnSpc>
                <a:spcPct val="90000"/>
              </a:lnSpc>
              <a:buFont typeface="Arial" pitchFamily="34" charset="0"/>
              <a:buNone/>
            </a:pPr>
            <a:r>
              <a:rPr lang="ru-RU" dirty="0" smtClean="0"/>
              <a:t>    Слово «витамин» придумал американский учёный- биохимик Казимир </a:t>
            </a:r>
            <a:r>
              <a:rPr lang="ru-RU" dirty="0" err="1" smtClean="0"/>
              <a:t>Функ</a:t>
            </a:r>
            <a:r>
              <a:rPr lang="ru-RU" dirty="0" smtClean="0"/>
              <a:t>. Он открыл, что вещество («амин»), которое содержится в оболочке рисового зерна, жизненно необходим людям. Соединив латинское слово </a:t>
            </a:r>
            <a:r>
              <a:rPr lang="en-US" dirty="0" smtClean="0"/>
              <a:t>vita</a:t>
            </a:r>
            <a:r>
              <a:rPr lang="ru-RU" dirty="0" smtClean="0"/>
              <a:t> (жизнь) с «амин», получилось слово «витамин». Детям надо съедать в день 500 – 600 г овощей и фруктов.</a:t>
            </a:r>
          </a:p>
        </p:txBody>
      </p:sp>
      <p:sp>
        <p:nvSpPr>
          <p:cNvPr id="16388" name="WordArt 4"/>
          <p:cNvSpPr>
            <a:spLocks noChangeArrowheads="1" noChangeShapeType="1" noTextEdit="1"/>
          </p:cNvSpPr>
          <p:nvPr/>
        </p:nvSpPr>
        <p:spPr bwMode="auto">
          <a:xfrm>
            <a:off x="1547664" y="404664"/>
            <a:ext cx="6120679" cy="1584474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lvl="1" algn="ctr"/>
            <a:r>
              <a:rPr lang="ru-RU" sz="3600" kern="10" dirty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solidFill>
                  <a:srgbClr val="BD1D43"/>
                </a:soli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  <a:t> это </a:t>
            </a:r>
            <a:r>
              <a:rPr lang="ru-RU" sz="3600" kern="10" dirty="0" smtClean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solidFill>
                  <a:srgbClr val="BD1D43"/>
                </a:soli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  <a:t>интересно !</a:t>
            </a:r>
            <a:endParaRPr lang="ru-RU" sz="3600" kern="10" dirty="0">
              <a:ln w="9525">
                <a:solidFill>
                  <a:srgbClr val="CC99FF"/>
                </a:solidFill>
                <a:round/>
                <a:headEnd/>
                <a:tailEnd/>
              </a:ln>
              <a:solidFill>
                <a:srgbClr val="BD1D43"/>
              </a:solidFill>
              <a:effectLst>
                <a:outerShdw dist="53882" dir="2700000" algn="ctr" rotWithShape="0">
                  <a:srgbClr val="9999FF">
                    <a:alpha val="79999"/>
                  </a:srgbClr>
                </a:outerShdw>
              </a:effectLst>
              <a:latin typeface="Impac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 build="p"/>
      <p:bldP spid="1638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apple5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1" name="Oval 3"/>
          <p:cNvSpPr>
            <a:spLocks noChangeArrowheads="1"/>
          </p:cNvSpPr>
          <p:nvPr/>
        </p:nvSpPr>
        <p:spPr bwMode="auto">
          <a:xfrm>
            <a:off x="1258888" y="260350"/>
            <a:ext cx="6769100" cy="1439863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 sz="1800"/>
          </a:p>
        </p:txBody>
      </p:sp>
      <p:sp>
        <p:nvSpPr>
          <p:cNvPr id="17412" name="WordArt 4"/>
          <p:cNvSpPr>
            <a:spLocks noChangeArrowheads="1" noChangeShapeType="1" noTextEdit="1"/>
          </p:cNvSpPr>
          <p:nvPr/>
        </p:nvSpPr>
        <p:spPr bwMode="auto">
          <a:xfrm>
            <a:off x="2987675" y="476250"/>
            <a:ext cx="3455988" cy="8921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b="1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Витамин  - А </a:t>
            </a:r>
          </a:p>
        </p:txBody>
      </p:sp>
      <p:pic>
        <p:nvPicPr>
          <p:cNvPr id="17413" name="Picture 5" descr="яйцо разр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24525" y="4724400"/>
            <a:ext cx="3128963" cy="193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4" name="Picture 6" descr="mork0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-8238012">
            <a:off x="58738" y="4086225"/>
            <a:ext cx="3059112" cy="200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5" name="Picture 7" descr="молоко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00938" y="857250"/>
            <a:ext cx="1362075" cy="193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6" name="Picture 8" descr="eda0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857625" y="4643438"/>
            <a:ext cx="1720850" cy="1903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7" name="Picture 9" descr="салат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714375"/>
            <a:ext cx="2952750" cy="2620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8" name="Picture 10" descr="a2f37f6a334b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924300" y="1989138"/>
            <a:ext cx="2590800" cy="2090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9" name="Picture 8" descr="77bf1f7a431d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214563" y="1571625"/>
            <a:ext cx="1785937" cy="2836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20" name="Picture 10" descr="42a843867512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 rot="-2000066">
            <a:off x="5621338" y="2493963"/>
            <a:ext cx="4117975" cy="167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 animBg="1"/>
      <p:bldP spid="174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apple5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179388" y="4797425"/>
            <a:ext cx="8785225" cy="1871663"/>
          </a:xfrm>
          <a:prstGeom prst="rect">
            <a:avLst/>
          </a:prstGeom>
          <a:solidFill>
            <a:srgbClr val="FFFF00"/>
          </a:solidFill>
          <a:ln w="9525">
            <a:solidFill>
              <a:srgbClr val="FF66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sz="1800"/>
          </a:p>
        </p:txBody>
      </p:sp>
      <p:sp>
        <p:nvSpPr>
          <p:cNvPr id="18436" name="Text Box 4"/>
          <p:cNvSpPr txBox="1">
            <a:spLocks noChangeArrowheads="1"/>
          </p:cNvSpPr>
          <p:nvPr/>
        </p:nvSpPr>
        <p:spPr bwMode="auto">
          <a:xfrm>
            <a:off x="250825" y="5013325"/>
            <a:ext cx="8224838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chemeClr val="accent2"/>
                </a:solidFill>
              </a:rPr>
              <a:t>  </a:t>
            </a:r>
            <a:r>
              <a:rPr lang="ru-RU" sz="2400" b="1" dirty="0"/>
              <a:t>Витамин А способствует нормальному обмену </a:t>
            </a:r>
            <a:r>
              <a:rPr lang="ru-RU" sz="2400" b="1" dirty="0" err="1"/>
              <a:t>ве</a:t>
            </a:r>
            <a:r>
              <a:rPr lang="ru-RU" sz="2400" b="1" dirty="0"/>
              <a:t>-</a:t>
            </a:r>
          </a:p>
          <a:p>
            <a:r>
              <a:rPr lang="ru-RU" sz="2400" b="1" dirty="0" err="1"/>
              <a:t>ществ</a:t>
            </a:r>
            <a:r>
              <a:rPr lang="ru-RU" sz="2400" b="1" dirty="0"/>
              <a:t>, играет важную роль в формировании костей</a:t>
            </a:r>
          </a:p>
          <a:p>
            <a:r>
              <a:rPr lang="ru-RU" sz="2400" b="1" dirty="0"/>
              <a:t>и зубов, а также жировых отложений, необходим для</a:t>
            </a:r>
          </a:p>
          <a:p>
            <a:r>
              <a:rPr lang="ru-RU" sz="2400" b="1" dirty="0"/>
              <a:t>роста новых клеток, замедляет процесс старения.</a:t>
            </a:r>
          </a:p>
        </p:txBody>
      </p:sp>
      <p:pic>
        <p:nvPicPr>
          <p:cNvPr id="18437" name="Picture 5" descr="ЕЖЕВИК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285750" y="2286000"/>
            <a:ext cx="2927350" cy="241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8" name="Picture 6" descr="b0bf089f6a1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35375" y="1125538"/>
            <a:ext cx="2160588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9" name="Picture 3" descr="0a1477208f5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285875" y="0"/>
            <a:ext cx="1979613" cy="221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0" name="Picture 6" descr="cf3e343ee06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072313" y="214313"/>
            <a:ext cx="1714500" cy="150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1" name="Picture 7" descr="лук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143625" y="1928813"/>
            <a:ext cx="2608263" cy="145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2" name="Picture 5" descr="2bc8c1a30619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786438" y="2357438"/>
            <a:ext cx="2505075" cy="179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20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 animBg="1"/>
      <p:bldP spid="18436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71</TotalTime>
  <Words>407</Words>
  <Application>Microsoft Office PowerPoint</Application>
  <PresentationFormat>Экран (4:3)</PresentationFormat>
  <Paragraphs>61</Paragraphs>
  <Slides>21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8" baseType="lpstr">
      <vt:lpstr>Arial</vt:lpstr>
      <vt:lpstr>Blackadder ITC</vt:lpstr>
      <vt:lpstr>Bookman Old Style</vt:lpstr>
      <vt:lpstr>Calibri</vt:lpstr>
      <vt:lpstr>Impact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Минеральные вещества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MSI</dc:creator>
  <cp:lastModifiedBy>ASUS X550</cp:lastModifiedBy>
  <cp:revision>12</cp:revision>
  <dcterms:created xsi:type="dcterms:W3CDTF">2014-12-17T12:17:45Z</dcterms:created>
  <dcterms:modified xsi:type="dcterms:W3CDTF">2021-02-13T17:16:12Z</dcterms:modified>
</cp:coreProperties>
</file>